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5" r:id="rId1"/>
    <p:sldMasterId id="2147483686" r:id="rId2"/>
  </p:sldMasterIdLst>
  <p:notesMasterIdLst>
    <p:notesMasterId r:id="rId25"/>
  </p:notesMasterIdLst>
  <p:sldIdLst>
    <p:sldId id="260" r:id="rId3"/>
    <p:sldId id="262" r:id="rId4"/>
    <p:sldId id="286" r:id="rId5"/>
    <p:sldId id="266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7" r:id="rId14"/>
    <p:sldId id="278" r:id="rId15"/>
    <p:sldId id="283" r:id="rId16"/>
    <p:sldId id="285" r:id="rId17"/>
    <p:sldId id="293" r:id="rId18"/>
    <p:sldId id="291" r:id="rId19"/>
    <p:sldId id="292" r:id="rId20"/>
    <p:sldId id="296" r:id="rId21"/>
    <p:sldId id="284" r:id="rId22"/>
    <p:sldId id="280" r:id="rId23"/>
    <p:sldId id="295" r:id="rId24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6"/>
      <p:bold r:id="rId27"/>
      <p:italic r:id="rId28"/>
      <p:boldItalic r:id="rId29"/>
    </p:embeddedFont>
    <p:embeddedFont>
      <p:font typeface="Roboto Slab" pitchFamily="2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4"/>
    <p:restoredTop sz="86013"/>
  </p:normalViewPr>
  <p:slideViewPr>
    <p:cSldViewPr snapToGrid="0" snapToObjects="1">
      <p:cViewPr varScale="1">
        <p:scale>
          <a:sx n="102" d="100"/>
          <a:sy n="102" d="100"/>
        </p:scale>
        <p:origin x="192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46.png>
</file>

<file path=ppt/media/image47.jpg>
</file>

<file path=ppt/media/image48.png>
</file>

<file path=ppt/media/image49.png>
</file>

<file path=ppt/media/image5.pn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cc285e5a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cc285e5a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d43651ab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d43651ab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cc285e5a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cc285e5a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point out these symbols on the keyboard during guided practice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5cc285e5a0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5cc285e5a0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animates!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5cc285e5a0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5cc285e5a0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animates!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cc285e5a0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cc285e5a0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5cc3837e8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5cc3837e8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410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5d0e9df9b9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5d0e9df9b9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442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5cc3837e8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5cc3837e8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selector? What is the property? What is the value?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9825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5cc3837e8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5cc3837e8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why good style is important: It makes it easy to see which styles have been applied and it makes it easier to debug. This is especially important when you start working on projects with other coders.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4337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5cc3837e8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5cc3837e8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362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cc285e5a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cc285e5a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cc285e5a0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cc285e5a0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Open this popcode and review the code briefly together so students understand their task.</a:t>
            </a:r>
            <a:endParaRPr sz="1200"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students cannot use black for the font color</a:t>
            </a:r>
            <a:endParaRPr sz="1200"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cc3837e86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5cc3837e86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 students through these steps: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 Change the HTML to the artist and venue of your choice.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 Update the image with a picture of your artist.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3. Choose at least **5 different CSS properties and values** to style your html elements.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you have time,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* Add a link to a video of the artist's best song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* Google ":hover" property selector, and see what you can do with it!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* Try Experimenting with these CSS Properties! What do they do?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- text-decoration (underline, overline, line-through)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- text-align (center, left, right)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47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cc3837e8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cc3837e86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students to take a moment and look at the jackets. What do they notice is similar between them? What is different?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properties of each jacket let you know that it is Adidas? (Prompt for key words like logo/image, font of the word “Adidas”, the position of the three stripes)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property changes did the designers make to make each jacket unique? (Prompt for key words like color, background color, size of logo/image, position of different elements, etc.)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358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cc285e5a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cc285e5a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on the right are all the same </a:t>
            </a:r>
            <a:r>
              <a:rPr lang="en" u="sng"/>
              <a:t>content</a:t>
            </a:r>
            <a:r>
              <a:rPr lang="en"/>
              <a:t>. But all different CSS. That's the power of styling.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cc285e5a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cc285e5a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cc285e5a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cc285e5a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selector here?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cc285e5a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cc285e5a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property here? What does this property do?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5cc285e5a0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5cc285e5a0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cc285e5a0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5cc285e5a0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0.png"/><Relationship Id="rId21" Type="http://schemas.openxmlformats.org/officeDocument/2006/relationships/image" Target="../media/image28.png"/><Relationship Id="rId7" Type="http://schemas.openxmlformats.org/officeDocument/2006/relationships/image" Target="../media/image11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9.png"/><Relationship Id="rId16" Type="http://schemas.openxmlformats.org/officeDocument/2006/relationships/image" Target="../media/image24.png"/><Relationship Id="rId20" Type="http://schemas.openxmlformats.org/officeDocument/2006/relationships/image" Target="../media/image2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7.png"/><Relationship Id="rId11" Type="http://schemas.openxmlformats.org/officeDocument/2006/relationships/image" Target="../media/image12.png"/><Relationship Id="rId24" Type="http://schemas.openxmlformats.org/officeDocument/2006/relationships/image" Target="../media/image13.png"/><Relationship Id="rId5" Type="http://schemas.openxmlformats.org/officeDocument/2006/relationships/image" Target="../media/image16.png"/><Relationship Id="rId15" Type="http://schemas.openxmlformats.org/officeDocument/2006/relationships/image" Target="../media/image23.png"/><Relationship Id="rId23" Type="http://schemas.openxmlformats.org/officeDocument/2006/relationships/image" Target="../media/image30.png"/><Relationship Id="rId10" Type="http://schemas.openxmlformats.org/officeDocument/2006/relationships/image" Target="../media/image19.png"/><Relationship Id="rId19" Type="http://schemas.openxmlformats.org/officeDocument/2006/relationships/image" Target="../media/image14.png"/><Relationship Id="rId4" Type="http://schemas.openxmlformats.org/officeDocument/2006/relationships/image" Target="../media/image15.png"/><Relationship Id="rId9" Type="http://schemas.openxmlformats.org/officeDocument/2006/relationships/image" Target="../media/image3.png"/><Relationship Id="rId14" Type="http://schemas.openxmlformats.org/officeDocument/2006/relationships/image" Target="../media/image22.png"/><Relationship Id="rId22" Type="http://schemas.openxmlformats.org/officeDocument/2006/relationships/image" Target="../media/image29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CUSTOM_1_1_1_1">
    <p:bg>
      <p:bgPr>
        <a:solidFill>
          <a:srgbClr val="FFAA7B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 rotWithShape="1">
          <a:blip r:embed="rId2">
            <a:alphaModFix/>
          </a:blip>
          <a:srcRect l="111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2962050" y="2143050"/>
            <a:ext cx="3219900" cy="857400"/>
          </a:xfrm>
          <a:prstGeom prst="rect">
            <a:avLst/>
          </a:prstGeom>
          <a:noFill/>
          <a:ln>
            <a:noFill/>
          </a:ln>
          <a:effectLst>
            <a:outerShdw blurRad="142875" dist="47625" dir="42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endParaRPr sz="48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0" y="4631550"/>
            <a:ext cx="60488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924075" y="3148000"/>
            <a:ext cx="3398100" cy="441300"/>
          </a:xfrm>
          <a:prstGeom prst="rect">
            <a:avLst/>
          </a:prstGeom>
          <a:effectLst>
            <a:outerShdw blurRad="57150" dist="19050" dir="1980000" algn="bl" rotWithShape="0">
              <a:srgbClr val="000000">
                <a:alpha val="68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it Title">
  <p:cSld name="CUSTOM_1_1_1_1_2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 rotWithShape="1">
          <a:blip r:embed="rId2">
            <a:alphaModFix/>
          </a:blip>
          <a:srcRect r="11660"/>
          <a:stretch/>
        </p:blipFill>
        <p:spPr>
          <a:xfrm>
            <a:off x="0" y="-16000"/>
            <a:ext cx="9144000" cy="5175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2962050" y="2143050"/>
            <a:ext cx="3219900" cy="857400"/>
          </a:xfrm>
          <a:prstGeom prst="rect">
            <a:avLst/>
          </a:prstGeom>
          <a:noFill/>
          <a:ln>
            <a:noFill/>
          </a:ln>
          <a:effectLst>
            <a:outerShdw blurRad="142875" dist="47625" dir="42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0" y="4631550"/>
            <a:ext cx="60488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1626300" y="2341775"/>
            <a:ext cx="5891400" cy="396000"/>
          </a:xfrm>
          <a:prstGeom prst="rect">
            <a:avLst/>
          </a:prstGeom>
          <a:noFill/>
          <a:effectLst>
            <a:outerShdw blurRad="142875" dist="47625" dir="42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">
  <p:cSld name="CUSTOM_1_1_1_1_1">
    <p:bg>
      <p:bgPr>
        <a:solidFill>
          <a:srgbClr val="FFAA7B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577900" y="2143050"/>
            <a:ext cx="3988200" cy="857400"/>
          </a:xfrm>
          <a:prstGeom prst="rect">
            <a:avLst/>
          </a:prstGeom>
          <a:noFill/>
          <a:ln>
            <a:noFill/>
          </a:ln>
          <a:effectLst>
            <a:outerShdw blurRad="142875" dist="47625" dir="4200000" algn="bl" rotWithShape="0">
              <a:srgbClr val="000000">
                <a:alpha val="8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Time</a:t>
            </a:r>
            <a:endParaRPr sz="48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0" y="4631550"/>
            <a:ext cx="60488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w" type="title">
  <p:cSld name="TITL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FEE9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850342" y="356535"/>
            <a:ext cx="1042500" cy="1042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136" y="562301"/>
            <a:ext cx="630936" cy="63093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/>
          <p:nvPr/>
        </p:nvSpPr>
        <p:spPr>
          <a:xfrm>
            <a:off x="0" y="123450"/>
            <a:ext cx="2743200" cy="2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Do Now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264400" y="1538800"/>
            <a:ext cx="53310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4">
          <p15:clr>
            <a:srgbClr val="9AA0A6"/>
          </p15:clr>
        </p15:guide>
        <p15:guide id="2" pos="80">
          <p15:clr>
            <a:srgbClr val="9AA0A6"/>
          </p15:clr>
        </p15:guide>
        <p15:guide id="3" pos="5616">
          <p15:clr>
            <a:srgbClr val="9AA0A6"/>
          </p15:clr>
        </p15:guide>
        <p15:guide id="4" pos="1648">
          <p15:clr>
            <a:srgbClr val="9AA0A6"/>
          </p15:clr>
        </p15:guide>
        <p15:guide id="5" pos="864">
          <p15:clr>
            <a:srgbClr val="9AA0A6"/>
          </p15:clr>
        </p15:guide>
        <p15:guide id="6" pos="1860">
          <p15:clr>
            <a:srgbClr val="9AA0A6"/>
          </p15:clr>
        </p15:guide>
        <p15:guide id="7" pos="3732">
          <p15:clr>
            <a:srgbClr val="9AA0A6"/>
          </p15:clr>
        </p15:guide>
        <p15:guide id="8" pos="2056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1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78">
          <p15:clr>
            <a:srgbClr val="9AA0A6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Planning">
  <p:cSld name="TITLE_3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FEE9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8"/>
          <p:cNvGrpSpPr/>
          <p:nvPr/>
        </p:nvGrpSpPr>
        <p:grpSpPr>
          <a:xfrm>
            <a:off x="850392" y="356623"/>
            <a:ext cx="1042412" cy="1042412"/>
            <a:chOff x="1005840" y="320040"/>
            <a:chExt cx="1234500" cy="1234500"/>
          </a:xfrm>
        </p:grpSpPr>
        <p:sp>
          <p:nvSpPr>
            <p:cNvPr id="93" name="Google Shape;93;p18"/>
            <p:cNvSpPr/>
            <p:nvPr/>
          </p:nvSpPr>
          <p:spPr>
            <a:xfrm>
              <a:off x="1005840" y="320040"/>
              <a:ext cx="1234500" cy="1234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4" name="Google Shape;94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246926" y="561111"/>
              <a:ext cx="752350" cy="75235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18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Project Planning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264400" y="1538800"/>
            <a:ext cx="53310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4">
          <p15:clr>
            <a:srgbClr val="9AA0A6"/>
          </p15:clr>
        </p15:guide>
        <p15:guide id="2" pos="80">
          <p15:clr>
            <a:srgbClr val="9AA0A6"/>
          </p15:clr>
        </p15:guide>
        <p15:guide id="3" pos="5616">
          <p15:clr>
            <a:srgbClr val="9AA0A6"/>
          </p15:clr>
        </p15:guide>
        <p15:guide id="4" pos="1648">
          <p15:clr>
            <a:srgbClr val="9AA0A6"/>
          </p15:clr>
        </p15:guide>
        <p15:guide id="5" pos="864">
          <p15:clr>
            <a:srgbClr val="9AA0A6"/>
          </p15:clr>
        </p15:guide>
        <p15:guide id="6" pos="1860">
          <p15:clr>
            <a:srgbClr val="9AA0A6"/>
          </p15:clr>
        </p15:guide>
        <p15:guide id="7" pos="3732">
          <p15:clr>
            <a:srgbClr val="9AA0A6"/>
          </p15:clr>
        </p15:guide>
        <p15:guide id="8" pos="2056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7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81">
          <p15:clr>
            <a:srgbClr val="9AA0A6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uided Notes">
  <p:cSld name="TITLE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0" y="-7950"/>
            <a:ext cx="2739600" cy="5159400"/>
          </a:xfrm>
          <a:prstGeom prst="rect">
            <a:avLst/>
          </a:prstGeom>
          <a:solidFill>
            <a:srgbClr val="0080FF"/>
          </a:solidFill>
          <a:ln w="9525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Guided Notes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03" name="Google Shape;103;p19"/>
          <p:cNvGrpSpPr/>
          <p:nvPr/>
        </p:nvGrpSpPr>
        <p:grpSpPr>
          <a:xfrm>
            <a:off x="850392" y="365760"/>
            <a:ext cx="1042426" cy="1042426"/>
            <a:chOff x="1001700" y="320150"/>
            <a:chExt cx="1211700" cy="1211700"/>
          </a:xfrm>
        </p:grpSpPr>
        <p:sp>
          <p:nvSpPr>
            <p:cNvPr id="104" name="Google Shape;104;p19"/>
            <p:cNvSpPr/>
            <p:nvPr/>
          </p:nvSpPr>
          <p:spPr>
            <a:xfrm>
              <a:off x="1001700" y="320150"/>
              <a:ext cx="1211700" cy="1211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5" name="Google Shape;105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267155" y="585599"/>
              <a:ext cx="680740" cy="6807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271500" y="1538800"/>
            <a:ext cx="53238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4">
          <p15:clr>
            <a:srgbClr val="FA7B17"/>
          </p15:clr>
        </p15:guide>
        <p15:guide id="2" pos="80">
          <p15:clr>
            <a:srgbClr val="FA7B17"/>
          </p15:clr>
        </p15:guide>
        <p15:guide id="3" pos="5616">
          <p15:clr>
            <a:srgbClr val="FA7B17"/>
          </p15:clr>
        </p15:guide>
        <p15:guide id="4" pos="1648">
          <p15:clr>
            <a:srgbClr val="FA7B17"/>
          </p15:clr>
        </p15:guide>
        <p15:guide id="5" pos="864">
          <p15:clr>
            <a:srgbClr val="FA7B17"/>
          </p15:clr>
        </p15:guide>
        <p15:guide id="6" pos="1860">
          <p15:clr>
            <a:srgbClr val="FA7B17"/>
          </p15:clr>
        </p15:guide>
        <p15:guide id="7" pos="3732">
          <p15:clr>
            <a:srgbClr val="FA7B17"/>
          </p15:clr>
        </p15:guide>
        <p15:guide id="8" pos="2056">
          <p15:clr>
            <a:srgbClr val="FA7B17"/>
          </p15:clr>
        </p15:guide>
        <p15:guide id="9" orient="horz" pos="2915">
          <p15:clr>
            <a:srgbClr val="FA7B17"/>
          </p15:clr>
        </p15:guide>
        <p15:guide id="10" orient="horz" pos="969">
          <p15:clr>
            <a:srgbClr val="FA7B17"/>
          </p15:clr>
        </p15:guide>
        <p15:guide id="11" orient="horz" pos="553">
          <p15:clr>
            <a:srgbClr val="FA7B17"/>
          </p15:clr>
        </p15:guide>
        <p15:guide id="12" orient="horz" pos="887">
          <p15:clr>
            <a:srgbClr val="FA7B17"/>
          </p15:clr>
        </p15:guide>
        <p15:guide id="13" orient="horz" pos="3162">
          <p15:clr>
            <a:srgbClr val="FA7B17"/>
          </p15:clr>
        </p15:guide>
        <p15:guide id="14" orient="horz" pos="225">
          <p15:clr>
            <a:srgbClr val="FA7B17"/>
          </p15:clr>
        </p15:guide>
        <p15:guide id="15" orient="horz" pos="81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ghting Question">
  <p:cSld name="TITLE_2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FEE9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Lightning Question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23" name="Google Shape;123;p21"/>
          <p:cNvGrpSpPr/>
          <p:nvPr/>
        </p:nvGrpSpPr>
        <p:grpSpPr>
          <a:xfrm>
            <a:off x="850392" y="365760"/>
            <a:ext cx="1042386" cy="1042386"/>
            <a:chOff x="840300" y="447850"/>
            <a:chExt cx="1534500" cy="1534500"/>
          </a:xfrm>
        </p:grpSpPr>
        <p:sp>
          <p:nvSpPr>
            <p:cNvPr id="124" name="Google Shape;124;p21"/>
            <p:cNvSpPr/>
            <p:nvPr/>
          </p:nvSpPr>
          <p:spPr>
            <a:xfrm>
              <a:off x="840300" y="447850"/>
              <a:ext cx="1534500" cy="1534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5" name="Google Shape;125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76486" y="784041"/>
              <a:ext cx="862125" cy="862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6" name="Google Shape;126;p21"/>
          <p:cNvSpPr txBox="1">
            <a:spLocks noGrp="1"/>
          </p:cNvSpPr>
          <p:nvPr>
            <p:ph type="body" idx="1"/>
          </p:nvPr>
        </p:nvSpPr>
        <p:spPr>
          <a:xfrm>
            <a:off x="3271500" y="1538800"/>
            <a:ext cx="5323800" cy="30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15">
          <p15:clr>
            <a:srgbClr val="9AA0A6"/>
          </p15:clr>
        </p15:guide>
        <p15:guide id="2" orient="horz" pos="969">
          <p15:clr>
            <a:srgbClr val="9AA0A6"/>
          </p15:clr>
        </p15:guide>
        <p15:guide id="3" orient="horz" pos="553">
          <p15:clr>
            <a:srgbClr val="9AA0A6"/>
          </p15:clr>
        </p15:guide>
        <p15:guide id="4" orient="horz" pos="881">
          <p15:clr>
            <a:srgbClr val="9AA0A6"/>
          </p15:clr>
        </p15:guide>
        <p15:guide id="5" orient="horz" pos="3162">
          <p15:clr>
            <a:srgbClr val="9AA0A6"/>
          </p15:clr>
        </p15:guide>
        <p15:guide id="6" orient="horz" pos="225">
          <p15:clr>
            <a:srgbClr val="9AA0A6"/>
          </p15:clr>
        </p15:guide>
        <p15:guide id="7" orient="horz" pos="81">
          <p15:clr>
            <a:srgbClr val="9AA0A6"/>
          </p15:clr>
        </p15:guide>
        <p15:guide id="8" pos="5414">
          <p15:clr>
            <a:srgbClr val="9AA0A6"/>
          </p15:clr>
        </p15:guide>
        <p15:guide id="9" pos="80">
          <p15:clr>
            <a:srgbClr val="9AA0A6"/>
          </p15:clr>
        </p15:guide>
        <p15:guide id="10" pos="5616">
          <p15:clr>
            <a:srgbClr val="9AA0A6"/>
          </p15:clr>
        </p15:guide>
        <p15:guide id="11" pos="1648">
          <p15:clr>
            <a:srgbClr val="9AA0A6"/>
          </p15:clr>
        </p15:guide>
        <p15:guide id="12" pos="864">
          <p15:clr>
            <a:srgbClr val="9AA0A6"/>
          </p15:clr>
        </p15:guide>
        <p15:guide id="13" pos="1860">
          <p15:clr>
            <a:srgbClr val="9AA0A6"/>
          </p15:clr>
        </p15:guide>
        <p15:guide id="14" pos="3732">
          <p15:clr>
            <a:srgbClr val="9AA0A6"/>
          </p15:clr>
        </p15:guide>
        <p15:guide id="15" pos="2056">
          <p15:clr>
            <a:srgbClr val="9AA0A6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 v1">
  <p:cSld name="TITLE_2_2_1_1_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00FFCC"/>
          </a:solidFill>
          <a:ln w="9525" cap="flat" cmpd="sng">
            <a:solidFill>
              <a:srgbClr val="00FF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850392" y="365760"/>
            <a:ext cx="1042500" cy="1042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7637" y="571537"/>
            <a:ext cx="630936" cy="63093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Project Time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280650" y="1538800"/>
            <a:ext cx="53076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80">
          <p15:clr>
            <a:srgbClr val="9AA0A6"/>
          </p15:clr>
        </p15:guide>
        <p15:guide id="2" pos="5420">
          <p15:clr>
            <a:srgbClr val="9AA0A6"/>
          </p15:clr>
        </p15:guide>
        <p15:guide id="3" pos="5616">
          <p15:clr>
            <a:srgbClr val="9AA0A6"/>
          </p15:clr>
        </p15:guide>
        <p15:guide id="4" pos="1648">
          <p15:clr>
            <a:srgbClr val="9AA0A6"/>
          </p15:clr>
        </p15:guide>
        <p15:guide id="5" pos="864">
          <p15:clr>
            <a:srgbClr val="9AA0A6"/>
          </p15:clr>
        </p15:guide>
        <p15:guide id="6" pos="1866">
          <p15:clr>
            <a:srgbClr val="9AA0A6"/>
          </p15:clr>
        </p15:guide>
        <p15:guide id="7" pos="3738">
          <p15:clr>
            <a:srgbClr val="9AA0A6"/>
          </p15:clr>
        </p15:guide>
        <p15:guide id="8" pos="2062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1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81">
          <p15:clr>
            <a:srgbClr val="9AA0A6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it Ticket">
  <p:cSld name="TITLE_2_2_1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E4A4EE"/>
          </a:solidFill>
          <a:ln w="9525" cap="flat" cmpd="sng">
            <a:solidFill>
              <a:srgbClr val="E4A4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25"/>
          <p:cNvGrpSpPr/>
          <p:nvPr/>
        </p:nvGrpSpPr>
        <p:grpSpPr>
          <a:xfrm>
            <a:off x="850392" y="365760"/>
            <a:ext cx="1042386" cy="1042386"/>
            <a:chOff x="840300" y="447850"/>
            <a:chExt cx="1534500" cy="1534500"/>
          </a:xfrm>
        </p:grpSpPr>
        <p:sp>
          <p:nvSpPr>
            <p:cNvPr id="161" name="Google Shape;161;p25"/>
            <p:cNvSpPr/>
            <p:nvPr/>
          </p:nvSpPr>
          <p:spPr>
            <a:xfrm>
              <a:off x="840300" y="447850"/>
              <a:ext cx="1534500" cy="1534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2" name="Google Shape;162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39960" y="747505"/>
              <a:ext cx="935188" cy="9351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3" name="Google Shape;163;p25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Exit Ticket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25"/>
          <p:cNvSpPr txBox="1">
            <a:spLocks noGrp="1"/>
          </p:cNvSpPr>
          <p:nvPr>
            <p:ph type="body" idx="1"/>
          </p:nvPr>
        </p:nvSpPr>
        <p:spPr>
          <a:xfrm>
            <a:off x="3271500" y="1538800"/>
            <a:ext cx="53238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4">
          <p15:clr>
            <a:srgbClr val="9AA0A6"/>
          </p15:clr>
        </p15:guide>
        <p15:guide id="2" pos="80">
          <p15:clr>
            <a:srgbClr val="9AA0A6"/>
          </p15:clr>
        </p15:guide>
        <p15:guide id="3" pos="5616">
          <p15:clr>
            <a:srgbClr val="9AA0A6"/>
          </p15:clr>
        </p15:guide>
        <p15:guide id="4" pos="1648">
          <p15:clr>
            <a:srgbClr val="9AA0A6"/>
          </p15:clr>
        </p15:guide>
        <p15:guide id="5" pos="864">
          <p15:clr>
            <a:srgbClr val="9AA0A6"/>
          </p15:clr>
        </p15:guide>
        <p15:guide id="6" pos="1860">
          <p15:clr>
            <a:srgbClr val="9AA0A6"/>
          </p15:clr>
        </p15:guide>
        <p15:guide id="7" pos="3732">
          <p15:clr>
            <a:srgbClr val="9AA0A6"/>
          </p15:clr>
        </p15:guide>
        <p15:guide id="8" pos="2056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7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81">
          <p15:clr>
            <a:srgbClr val="9AA0A6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TITLE_2_2_1_1_1_1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17D3FF"/>
          </a:solidFill>
          <a:ln w="9525" cap="flat" cmpd="sng">
            <a:solidFill>
              <a:srgbClr val="17D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Independent Practice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850392" y="365760"/>
            <a:ext cx="1042500" cy="1042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3937" y="569362"/>
            <a:ext cx="635034" cy="63517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>
            <a:spLocks noGrp="1"/>
          </p:cNvSpPr>
          <p:nvPr>
            <p:ph type="body" idx="1"/>
          </p:nvPr>
        </p:nvSpPr>
        <p:spPr>
          <a:xfrm>
            <a:off x="3271500" y="1829075"/>
            <a:ext cx="5323800" cy="27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60">
          <p15:clr>
            <a:srgbClr val="9AA0A6"/>
          </p15:clr>
        </p15:guide>
        <p15:guide id="2" pos="5420">
          <p15:clr>
            <a:srgbClr val="9AA0A6"/>
          </p15:clr>
        </p15:guide>
        <p15:guide id="3" pos="80">
          <p15:clr>
            <a:srgbClr val="9AA0A6"/>
          </p15:clr>
        </p15:guide>
        <p15:guide id="4" pos="5616">
          <p15:clr>
            <a:srgbClr val="9AA0A6"/>
          </p15:clr>
        </p15:guide>
        <p15:guide id="5" pos="1648">
          <p15:clr>
            <a:srgbClr val="9AA0A6"/>
          </p15:clr>
        </p15:guide>
        <p15:guide id="6" pos="864">
          <p15:clr>
            <a:srgbClr val="9AA0A6"/>
          </p15:clr>
        </p15:guide>
        <p15:guide id="7" pos="3732">
          <p15:clr>
            <a:srgbClr val="9AA0A6"/>
          </p15:clr>
        </p15:guide>
        <p15:guide id="8" pos="2056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7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81">
          <p15:clr>
            <a:srgbClr val="9AA0A6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rect Teach">
  <p:cSld name="TITLE_2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0" y="-7950"/>
            <a:ext cx="2743200" cy="5159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FEE9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0" y="128016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Direct Teach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850392" y="365760"/>
            <a:ext cx="1042500" cy="1042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125" y="571525"/>
            <a:ext cx="630936" cy="63093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8"/>
          <p:cNvSpPr txBox="1">
            <a:spLocks noGrp="1"/>
          </p:cNvSpPr>
          <p:nvPr>
            <p:ph type="body" idx="1"/>
          </p:nvPr>
        </p:nvSpPr>
        <p:spPr>
          <a:xfrm>
            <a:off x="3271500" y="1538800"/>
            <a:ext cx="5323800" cy="30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8"/>
          <p:cNvSpPr/>
          <p:nvPr/>
        </p:nvSpPr>
        <p:spPr>
          <a:xfrm>
            <a:off x="126300" y="1538800"/>
            <a:ext cx="2490600" cy="3486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14">
          <p15:clr>
            <a:srgbClr val="9AA0A6"/>
          </p15:clr>
        </p15:guide>
        <p15:guide id="2" pos="80">
          <p15:clr>
            <a:srgbClr val="9AA0A6"/>
          </p15:clr>
        </p15:guide>
        <p15:guide id="3" pos="5616">
          <p15:clr>
            <a:srgbClr val="9AA0A6"/>
          </p15:clr>
        </p15:guide>
        <p15:guide id="4" pos="1648">
          <p15:clr>
            <a:srgbClr val="9AA0A6"/>
          </p15:clr>
        </p15:guide>
        <p15:guide id="5" pos="864">
          <p15:clr>
            <a:srgbClr val="9AA0A6"/>
          </p15:clr>
        </p15:guide>
        <p15:guide id="6" pos="1860">
          <p15:clr>
            <a:srgbClr val="9AA0A6"/>
          </p15:clr>
        </p15:guide>
        <p15:guide id="7" pos="3732">
          <p15:clr>
            <a:srgbClr val="9AA0A6"/>
          </p15:clr>
        </p15:guide>
        <p15:guide id="8" pos="2056">
          <p15:clr>
            <a:srgbClr val="9AA0A6"/>
          </p15:clr>
        </p15:guide>
        <p15:guide id="9" orient="horz" pos="2915">
          <p15:clr>
            <a:srgbClr val="9AA0A6"/>
          </p15:clr>
        </p15:guide>
        <p15:guide id="10" orient="horz" pos="969">
          <p15:clr>
            <a:srgbClr val="9AA0A6"/>
          </p15:clr>
        </p15:guide>
        <p15:guide id="11" orient="horz" pos="553">
          <p15:clr>
            <a:srgbClr val="9AA0A6"/>
          </p15:clr>
        </p15:guide>
        <p15:guide id="12" orient="horz" pos="887">
          <p15:clr>
            <a:srgbClr val="9AA0A6"/>
          </p15:clr>
        </p15:guide>
        <p15:guide id="13" orient="horz" pos="3162">
          <p15:clr>
            <a:srgbClr val="9AA0A6"/>
          </p15:clr>
        </p15:guide>
        <p15:guide id="14" orient="horz" pos="225">
          <p15:clr>
            <a:srgbClr val="9AA0A6"/>
          </p15:clr>
        </p15:guide>
        <p15:guide id="15" orient="horz" pos="81">
          <p15:clr>
            <a:srgbClr val="9AA0A6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ive">
  <p:cSld name="TITLE_1">
    <p:bg>
      <p:bgPr>
        <a:solidFill>
          <a:srgbClr val="000000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50"/>
            <a:ext cx="60488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9"/>
          <p:cNvSpPr/>
          <p:nvPr/>
        </p:nvSpPr>
        <p:spPr>
          <a:xfrm>
            <a:off x="3804750" y="507125"/>
            <a:ext cx="1534500" cy="1534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0275" y="806785"/>
            <a:ext cx="935188" cy="93519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9"/>
          <p:cNvSpPr txBox="1">
            <a:spLocks noGrp="1"/>
          </p:cNvSpPr>
          <p:nvPr>
            <p:ph type="title"/>
          </p:nvPr>
        </p:nvSpPr>
        <p:spPr>
          <a:xfrm>
            <a:off x="2290050" y="2548700"/>
            <a:ext cx="45639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200" name="Google Shape;200;p29"/>
          <p:cNvSpPr txBox="1"/>
          <p:nvPr/>
        </p:nvSpPr>
        <p:spPr>
          <a:xfrm>
            <a:off x="3360150" y="2245700"/>
            <a:ext cx="24237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Coders will...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2082600" y="4083275"/>
            <a:ext cx="497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orient="horz" pos="1605">
          <p15:clr>
            <a:srgbClr val="FA7B17"/>
          </p15:clr>
        </p15:guide>
        <p15:guide id="3" orient="horz" pos="2918">
          <p15:clr>
            <a:srgbClr val="FA7B17"/>
          </p15:clr>
        </p15:guide>
        <p15:guide id="4" pos="526">
          <p15:clr>
            <a:srgbClr val="FA7B17"/>
          </p15:clr>
        </p15:guide>
        <p15:guide id="5" pos="523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M Announcement" type="tx">
  <p:cSld name="TITLE_AND_BODY">
    <p:bg>
      <p:bgPr>
        <a:solidFill>
          <a:srgbClr val="00FFCC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542575" y="45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1"/>
          </p:nvPr>
        </p:nvSpPr>
        <p:spPr>
          <a:xfrm>
            <a:off x="539500" y="1347450"/>
            <a:ext cx="8305200" cy="3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➔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6">
          <p15:clr>
            <a:srgbClr val="9AA0A6"/>
          </p15:clr>
        </p15:guide>
        <p15:guide id="2" pos="5615">
          <p15:clr>
            <a:srgbClr val="9AA0A6"/>
          </p15:clr>
        </p15:guide>
        <p15:guide id="3" pos="5424">
          <p15:clr>
            <a:srgbClr val="9AA0A6"/>
          </p15:clr>
        </p15:guide>
        <p15:guide id="4" orient="horz" pos="2917">
          <p15:clr>
            <a:srgbClr val="9AA0A6"/>
          </p15:clr>
        </p15:guide>
        <p15:guide id="5" orient="horz" pos="646">
          <p15:clr>
            <a:srgbClr val="9AA0A6"/>
          </p15:clr>
        </p15:guide>
        <p15:guide id="6" orient="horz" pos="1864">
          <p15:clr>
            <a:srgbClr val="9AA0A6"/>
          </p15:clr>
        </p15:guide>
        <p15:guide id="7" orient="horz" pos="3165">
          <p15:clr>
            <a:srgbClr val="9AA0A6"/>
          </p15:clr>
        </p15:guide>
        <p15:guide id="8" pos="144">
          <p15:clr>
            <a:srgbClr val="9AA0A6"/>
          </p15:clr>
        </p15:guide>
        <p15:guide id="9" pos="2880">
          <p15:clr>
            <a:srgbClr val="9AA0A6"/>
          </p15:clr>
        </p15:guide>
        <p15:guide id="10" orient="horz" pos="847">
          <p15:clr>
            <a:srgbClr val="9AA0A6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Page">
  <p:cSld name="TITLE_AND_BODY_2">
    <p:bg>
      <p:bgPr>
        <a:solidFill>
          <a:srgbClr val="FEE975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1"/>
          <p:cNvSpPr txBox="1">
            <a:spLocks noGrp="1"/>
          </p:cNvSpPr>
          <p:nvPr>
            <p:ph type="title"/>
          </p:nvPr>
        </p:nvSpPr>
        <p:spPr>
          <a:xfrm>
            <a:off x="542575" y="45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1"/>
          <p:cNvSpPr txBox="1">
            <a:spLocks noGrp="1"/>
          </p:cNvSpPr>
          <p:nvPr>
            <p:ph type="body" idx="1"/>
          </p:nvPr>
        </p:nvSpPr>
        <p:spPr>
          <a:xfrm>
            <a:off x="539500" y="1371600"/>
            <a:ext cx="81417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➔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9AA0A6"/>
          </p15:clr>
        </p15:guide>
        <p15:guide id="2" pos="145">
          <p15:clr>
            <a:srgbClr val="9AA0A6"/>
          </p15:clr>
        </p15:guide>
        <p15:guide id="3" pos="336">
          <p15:clr>
            <a:srgbClr val="9AA0A6"/>
          </p15:clr>
        </p15:guide>
        <p15:guide id="4" pos="5615">
          <p15:clr>
            <a:srgbClr val="9AA0A6"/>
          </p15:clr>
        </p15:guide>
        <p15:guide id="5" pos="5424">
          <p15:clr>
            <a:srgbClr val="9AA0A6"/>
          </p15:clr>
        </p15:guide>
        <p15:guide id="6" orient="horz" pos="645">
          <p15:clr>
            <a:srgbClr val="9AA0A6"/>
          </p15:clr>
        </p15:guide>
        <p15:guide id="7" orient="horz" pos="2915">
          <p15:clr>
            <a:srgbClr val="9AA0A6"/>
          </p15:clr>
        </p15:guide>
        <p15:guide id="8" orient="horz" pos="3162">
          <p15:clr>
            <a:srgbClr val="9AA0A6"/>
          </p15:clr>
        </p15:guide>
        <p15:guide id="9" orient="horz" pos="1873">
          <p15:clr>
            <a:srgbClr val="9AA0A6"/>
          </p15:clr>
        </p15:guide>
        <p15:guide id="10" orient="horz" pos="847">
          <p15:clr>
            <a:srgbClr val="9AA0A6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ght Blue Page">
  <p:cSld name="TITLE_AND_BODY_2_1">
    <p:bg>
      <p:bgPr>
        <a:solidFill>
          <a:srgbClr val="17D3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542575" y="45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body" idx="1"/>
          </p:nvPr>
        </p:nvSpPr>
        <p:spPr>
          <a:xfrm>
            <a:off x="539500" y="1371600"/>
            <a:ext cx="81417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➔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6">
          <p15:clr>
            <a:srgbClr val="9AA0A6"/>
          </p15:clr>
        </p15:guide>
        <p15:guide id="2" pos="2880">
          <p15:clr>
            <a:srgbClr val="9AA0A6"/>
          </p15:clr>
        </p15:guide>
        <p15:guide id="3" pos="5615">
          <p15:clr>
            <a:srgbClr val="9AA0A6"/>
          </p15:clr>
        </p15:guide>
        <p15:guide id="4" pos="5424">
          <p15:clr>
            <a:srgbClr val="9AA0A6"/>
          </p15:clr>
        </p15:guide>
        <p15:guide id="5" pos="144">
          <p15:clr>
            <a:srgbClr val="9AA0A6"/>
          </p15:clr>
        </p15:guide>
        <p15:guide id="6" orient="horz" pos="645">
          <p15:clr>
            <a:srgbClr val="9AA0A6"/>
          </p15:clr>
        </p15:guide>
        <p15:guide id="7" orient="horz" pos="2915">
          <p15:clr>
            <a:srgbClr val="9AA0A6"/>
          </p15:clr>
        </p15:guide>
        <p15:guide id="8" orient="horz" pos="3162">
          <p15:clr>
            <a:srgbClr val="9AA0A6"/>
          </p15:clr>
        </p15:guide>
        <p15:guide id="9" orient="horz" pos="1873">
          <p15:clr>
            <a:srgbClr val="9AA0A6"/>
          </p15:clr>
        </p15:guide>
        <p15:guide id="10" orient="horz" pos="864">
          <p15:clr>
            <a:srgbClr val="9AA0A6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age">
  <p:cSld name="TITLE_AND_BODY_2_1_1">
    <p:bg>
      <p:bgPr>
        <a:noFill/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542575" y="45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body" idx="1"/>
          </p:nvPr>
        </p:nvSpPr>
        <p:spPr>
          <a:xfrm>
            <a:off x="539500" y="1371600"/>
            <a:ext cx="81417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➔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◆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9AA0A6"/>
          </p15:clr>
        </p15:guide>
        <p15:guide id="2" pos="145">
          <p15:clr>
            <a:srgbClr val="9AA0A6"/>
          </p15:clr>
        </p15:guide>
        <p15:guide id="3" pos="336">
          <p15:clr>
            <a:srgbClr val="9AA0A6"/>
          </p15:clr>
        </p15:guide>
        <p15:guide id="4" pos="5615">
          <p15:clr>
            <a:srgbClr val="9AA0A6"/>
          </p15:clr>
        </p15:guide>
        <p15:guide id="5" pos="5424">
          <p15:clr>
            <a:srgbClr val="9AA0A6"/>
          </p15:clr>
        </p15:guide>
        <p15:guide id="6" orient="horz" pos="3165">
          <p15:clr>
            <a:srgbClr val="9AA0A6"/>
          </p15:clr>
        </p15:guide>
        <p15:guide id="7" orient="horz" pos="646">
          <p15:clr>
            <a:srgbClr val="9AA0A6"/>
          </p15:clr>
        </p15:guide>
        <p15:guide id="8" orient="horz" pos="2917">
          <p15:clr>
            <a:srgbClr val="9AA0A6"/>
          </p15:clr>
        </p15:guide>
        <p15:guide id="9" orient="horz" pos="1873">
          <p15:clr>
            <a:srgbClr val="9AA0A6"/>
          </p15:clr>
        </p15:guide>
        <p15:guide id="10" orient="horz" pos="847">
          <p15:clr>
            <a:srgbClr val="9AA0A6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Set Up">
  <p:cSld name="TITLE_AND_BODY_1">
    <p:bg>
      <p:bgPr>
        <a:noFill/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8141700" cy="3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0" name="Google Shape;220;p34"/>
          <p:cNvSpPr/>
          <p:nvPr/>
        </p:nvSpPr>
        <p:spPr>
          <a:xfrm>
            <a:off x="0" y="-7950"/>
            <a:ext cx="9144000" cy="1037700"/>
          </a:xfrm>
          <a:prstGeom prst="rect">
            <a:avLst/>
          </a:prstGeom>
          <a:solidFill>
            <a:srgbClr val="E4A4EE"/>
          </a:solidFill>
          <a:ln w="9525" cap="flat" cmpd="sng">
            <a:solidFill>
              <a:srgbClr val="E4A4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34"/>
          <p:cNvSpPr/>
          <p:nvPr/>
        </p:nvSpPr>
        <p:spPr>
          <a:xfrm>
            <a:off x="230499" y="58351"/>
            <a:ext cx="904800" cy="90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3" name="Google Shape;22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8587" y="236587"/>
            <a:ext cx="548640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4"/>
          <p:cNvSpPr/>
          <p:nvPr/>
        </p:nvSpPr>
        <p:spPr>
          <a:xfrm>
            <a:off x="230500" y="4800591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Project Set Up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9AA0A6"/>
          </p15:clr>
        </p15:guide>
        <p15:guide id="2" pos="145">
          <p15:clr>
            <a:srgbClr val="9AA0A6"/>
          </p15:clr>
        </p15:guide>
        <p15:guide id="3" pos="336">
          <p15:clr>
            <a:srgbClr val="9AA0A6"/>
          </p15:clr>
        </p15:guide>
        <p15:guide id="4" pos="5424">
          <p15:clr>
            <a:srgbClr val="9AA0A6"/>
          </p15:clr>
        </p15:guide>
        <p15:guide id="5" pos="5615">
          <p15:clr>
            <a:srgbClr val="9AA0A6"/>
          </p15:clr>
        </p15:guide>
        <p15:guide id="6" orient="horz" pos="648">
          <p15:clr>
            <a:srgbClr val="9AA0A6"/>
          </p15:clr>
        </p15:guide>
        <p15:guide id="7" orient="horz" pos="1873">
          <p15:clr>
            <a:srgbClr val="9AA0A6"/>
          </p15:clr>
        </p15:guide>
        <p15:guide id="8" orient="horz" pos="2917">
          <p15:clr>
            <a:srgbClr val="9AA0A6"/>
          </p15:clr>
        </p15:guide>
        <p15:guide id="9" orient="horz" pos="3165">
          <p15:clr>
            <a:srgbClr val="9AA0A6"/>
          </p15:clr>
        </p15:guide>
        <p15:guide id="10" orient="horz" pos="792">
          <p15:clr>
            <a:srgbClr val="9AA0A6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1407" y="2670952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12" y="1131341"/>
            <a:ext cx="862127" cy="862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5227" y="196151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4014" y="2397141"/>
            <a:ext cx="862127" cy="862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07415" y="1382679"/>
            <a:ext cx="862127" cy="862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90728" y="1687241"/>
            <a:ext cx="628330" cy="628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51047" y="597990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1400" y="74575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27718" y="490082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052097" y="2395305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178750" y="3400240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022245" y="137688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407896" y="3090711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5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040320" y="1799101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5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174590" y="196151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5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946189" y="1799106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3883872" y="3475609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5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2718625" y="3340847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5255844" y="3161450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6568573" y="2012755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7921161" y="2608763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6109765" y="1094819"/>
            <a:ext cx="935188" cy="935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7957437" y="1188122"/>
            <a:ext cx="935188" cy="935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4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F5330"/>
              </a:buClr>
              <a:buSzPts val="4800"/>
              <a:buFont typeface="Roboto Slab"/>
              <a:buNone/>
              <a:defRPr sz="4800">
                <a:solidFill>
                  <a:srgbClr val="EF5330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52" name="Google Shape;252;p36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8595300" y="4854450"/>
            <a:ext cx="548700" cy="2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TITLE_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F5330"/>
              </a:buClr>
              <a:buSzPts val="4800"/>
              <a:buFont typeface="Roboto Slab"/>
              <a:buNone/>
              <a:defRPr sz="4800">
                <a:solidFill>
                  <a:srgbClr val="EF5330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56" name="Google Shape;256;p37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37"/>
          <p:cNvSpPr txBox="1">
            <a:spLocks noGrp="1"/>
          </p:cNvSpPr>
          <p:nvPr>
            <p:ph type="sldNum" idx="12"/>
          </p:nvPr>
        </p:nvSpPr>
        <p:spPr>
          <a:xfrm>
            <a:off x="8595300" y="4854450"/>
            <a:ext cx="548700" cy="2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58" name="Google Shape;258;p37"/>
          <p:cNvGrpSpPr/>
          <p:nvPr/>
        </p:nvGrpSpPr>
        <p:grpSpPr>
          <a:xfrm>
            <a:off x="0" y="0"/>
            <a:ext cx="1307125" cy="464700"/>
            <a:chOff x="40050" y="408600"/>
            <a:chExt cx="1307125" cy="464700"/>
          </a:xfrm>
        </p:grpSpPr>
        <p:pic>
          <p:nvPicPr>
            <p:cNvPr id="259" name="Google Shape;259;p3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37650" y="544375"/>
              <a:ext cx="209525" cy="179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37"/>
            <p:cNvSpPr txBox="1"/>
            <p:nvPr/>
          </p:nvSpPr>
          <p:spPr>
            <a:xfrm>
              <a:off x="40050" y="408600"/>
              <a:ext cx="11457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EF533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ScriptEd</a:t>
              </a:r>
              <a:endParaRPr sz="1800"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TITLE_6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F5330"/>
              </a:buClr>
              <a:buSzPts val="4800"/>
              <a:buFont typeface="Roboto Slab"/>
              <a:buNone/>
              <a:defRPr sz="4800">
                <a:solidFill>
                  <a:srgbClr val="EF5330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3" name="Google Shape;263;p3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38"/>
          <p:cNvSpPr txBox="1">
            <a:spLocks noGrp="1"/>
          </p:cNvSpPr>
          <p:nvPr>
            <p:ph type="sldNum" idx="12"/>
          </p:nvPr>
        </p:nvSpPr>
        <p:spPr>
          <a:xfrm>
            <a:off x="8595300" y="4854450"/>
            <a:ext cx="548700" cy="2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5" name="Google Shape;265;p38"/>
          <p:cNvGrpSpPr/>
          <p:nvPr/>
        </p:nvGrpSpPr>
        <p:grpSpPr>
          <a:xfrm>
            <a:off x="0" y="0"/>
            <a:ext cx="1307125" cy="464700"/>
            <a:chOff x="40050" y="408600"/>
            <a:chExt cx="1307125" cy="464700"/>
          </a:xfrm>
        </p:grpSpPr>
        <p:pic>
          <p:nvPicPr>
            <p:cNvPr id="266" name="Google Shape;266;p3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37650" y="544375"/>
              <a:ext cx="209525" cy="179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7" name="Google Shape;267;p38"/>
            <p:cNvSpPr txBox="1"/>
            <p:nvPr/>
          </p:nvSpPr>
          <p:spPr>
            <a:xfrm>
              <a:off x="40050" y="408600"/>
              <a:ext cx="11457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EF533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ScriptEd</a:t>
              </a:r>
              <a:endParaRPr sz="1800"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1" name="Google Shape;271;p39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2" name="Google Shape;272;p39"/>
          <p:cNvSpPr txBox="1">
            <a:spLocks noGrp="1"/>
          </p:cNvSpPr>
          <p:nvPr>
            <p:ph type="sldNum" idx="12"/>
          </p:nvPr>
        </p:nvSpPr>
        <p:spPr>
          <a:xfrm>
            <a:off x="8595300" y="4854450"/>
            <a:ext cx="548700" cy="2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39"/>
          <p:cNvSpPr txBox="1"/>
          <p:nvPr/>
        </p:nvSpPr>
        <p:spPr>
          <a:xfrm>
            <a:off x="0" y="4790400"/>
            <a:ext cx="11652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EF5330"/>
                </a:solidFill>
                <a:latin typeface="Roboto Slab"/>
                <a:ea typeface="Roboto Slab"/>
                <a:cs typeface="Roboto Slab"/>
                <a:sym typeface="Roboto Slab"/>
              </a:rPr>
              <a:t>ScriptEd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74" name="Google Shape;274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1177" y="4887450"/>
            <a:ext cx="176586" cy="1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rect Teach - v2">
  <p:cSld name="CUSTOM_2">
    <p:bg>
      <p:bgPr>
        <a:noFill/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0" y="-7950"/>
            <a:ext cx="9144000" cy="10377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FEE9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8071500" cy="3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/>
          <p:nvPr/>
        </p:nvSpPr>
        <p:spPr>
          <a:xfrm>
            <a:off x="230499" y="58351"/>
            <a:ext cx="904800" cy="90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9038" y="237002"/>
            <a:ext cx="547538" cy="54779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230500" y="4800591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Direct Teach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0" name="Google Shape;4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6">
          <p15:clr>
            <a:srgbClr val="9AA0A6"/>
          </p15:clr>
        </p15:guide>
        <p15:guide id="2" pos="5424">
          <p15:clr>
            <a:srgbClr val="9AA0A6"/>
          </p15:clr>
        </p15:guide>
        <p15:guide id="3" pos="145">
          <p15:clr>
            <a:srgbClr val="9AA0A6"/>
          </p15:clr>
        </p15:guide>
        <p15:guide id="4" pos="5615">
          <p15:clr>
            <a:srgbClr val="9AA0A6"/>
          </p15:clr>
        </p15:guide>
        <p15:guide id="5" pos="2880">
          <p15:clr>
            <a:srgbClr val="9AA0A6"/>
          </p15:clr>
        </p15:guide>
        <p15:guide id="6" orient="horz" pos="649">
          <p15:clr>
            <a:srgbClr val="9AA0A6"/>
          </p15:clr>
        </p15:guide>
        <p15:guide id="7" orient="horz" pos="2918">
          <p15:clr>
            <a:srgbClr val="9AA0A6"/>
          </p15:clr>
        </p15:guide>
        <p15:guide id="8" orient="horz" pos="3165">
          <p15:clr>
            <a:srgbClr val="9AA0A6"/>
          </p15:clr>
        </p15:guide>
        <p15:guide id="9" orient="horz" pos="1855">
          <p15:clr>
            <a:srgbClr val="9AA0A6"/>
          </p15:clr>
        </p15:guide>
        <p15:guide id="10" orient="horz" pos="792">
          <p15:clr>
            <a:srgbClr val="9AA0A6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 - v2">
  <p:cSld name="CUSTOM_2_1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39500" y="1333500"/>
            <a:ext cx="8064900" cy="3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➔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○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◆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0" y="-7950"/>
            <a:ext cx="9144000" cy="1037700"/>
          </a:xfrm>
          <a:prstGeom prst="rect">
            <a:avLst/>
          </a:prstGeom>
          <a:solidFill>
            <a:srgbClr val="00FFCC"/>
          </a:solidFill>
          <a:ln w="9525" cap="flat" cmpd="sng">
            <a:solidFill>
              <a:srgbClr val="00FF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45" name="Google Shape;4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07700" y="4631534"/>
            <a:ext cx="604875" cy="393616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0"/>
          <p:cNvSpPr/>
          <p:nvPr/>
        </p:nvSpPr>
        <p:spPr>
          <a:xfrm>
            <a:off x="230499" y="58351"/>
            <a:ext cx="904800" cy="90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" name="Google Shape;4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87" y="236587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0"/>
          <p:cNvSpPr/>
          <p:nvPr/>
        </p:nvSpPr>
        <p:spPr>
          <a:xfrm>
            <a:off x="230500" y="4800591"/>
            <a:ext cx="2743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Project Time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4">
          <p15:clr>
            <a:srgbClr val="9AA0A6"/>
          </p15:clr>
        </p15:guide>
        <p15:guide id="2" pos="5420">
          <p15:clr>
            <a:srgbClr val="9AA0A6"/>
          </p15:clr>
        </p15:guide>
        <p15:guide id="3" pos="144">
          <p15:clr>
            <a:srgbClr val="9AA0A6"/>
          </p15:clr>
        </p15:guide>
        <p15:guide id="4" pos="5616">
          <p15:clr>
            <a:srgbClr val="9AA0A6"/>
          </p15:clr>
        </p15:guide>
        <p15:guide id="5" pos="2880">
          <p15:clr>
            <a:srgbClr val="9AA0A6"/>
          </p15:clr>
        </p15:guide>
        <p15:guide id="6" orient="horz" pos="649">
          <p15:clr>
            <a:srgbClr val="9AA0A6"/>
          </p15:clr>
        </p15:guide>
        <p15:guide id="7" orient="horz" pos="2915">
          <p15:clr>
            <a:srgbClr val="9AA0A6"/>
          </p15:clr>
        </p15:guide>
        <p15:guide id="8" orient="horz" pos="3162">
          <p15:clr>
            <a:srgbClr val="9AA0A6"/>
          </p15:clr>
        </p15:guide>
        <p15:guide id="9" orient="horz" pos="1883">
          <p15:clr>
            <a:srgbClr val="9AA0A6"/>
          </p15:clr>
        </p15:guide>
        <p15:guide id="10" orient="horz" pos="792">
          <p15:clr>
            <a:srgbClr val="9AA0A6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udents Misconceptions">
  <p:cSld name="CUSTOM_1_1_1">
    <p:bg>
      <p:bgPr>
        <a:solidFill>
          <a:srgbClr val="F3F3F3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/>
        </p:nvSpPr>
        <p:spPr>
          <a:xfrm>
            <a:off x="539496" y="457200"/>
            <a:ext cx="822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Helvetica Neue"/>
                <a:ea typeface="Helvetica Neue"/>
                <a:cs typeface="Helvetica Neue"/>
                <a:sym typeface="Helvetica Neue"/>
              </a:rPr>
              <a:t>Potential Student Misconceptions</a:t>
            </a:r>
            <a:endParaRPr sz="30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539500" y="1340725"/>
            <a:ext cx="8071500" cy="3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Font typeface="Helvetica Neue"/>
              <a:buNone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00" y="4631550"/>
            <a:ext cx="60488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/>
          <p:nvPr/>
        </p:nvSpPr>
        <p:spPr>
          <a:xfrm>
            <a:off x="6303525" y="85620"/>
            <a:ext cx="2743200" cy="223800"/>
          </a:xfrm>
          <a:prstGeom prst="rect">
            <a:avLst/>
          </a:prstGeom>
          <a:noFill/>
          <a:ln>
            <a:noFill/>
          </a:ln>
          <a:effectLst>
            <a:outerShdw dist="9525" dir="4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E4A4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DELETE AFTER PREP</a:t>
            </a:r>
            <a:endParaRPr sz="1600" b="1">
              <a:solidFill>
                <a:srgbClr val="E4A4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6303525" y="4801345"/>
            <a:ext cx="2743200" cy="223800"/>
          </a:xfrm>
          <a:prstGeom prst="rect">
            <a:avLst/>
          </a:prstGeom>
          <a:noFill/>
          <a:ln>
            <a:noFill/>
          </a:ln>
          <a:effectLst>
            <a:outerShdw dist="9525" dir="4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E4A4E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DELETE AFTER PREP</a:t>
            </a:r>
            <a:endParaRPr sz="1600" b="1">
              <a:solidFill>
                <a:srgbClr val="E4A4E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5">
          <p15:clr>
            <a:srgbClr val="9AA0A6"/>
          </p15:clr>
        </p15:guide>
        <p15:guide id="2" pos="336">
          <p15:clr>
            <a:srgbClr val="9AA0A6"/>
          </p15:clr>
        </p15:guide>
        <p15:guide id="3" pos="5615">
          <p15:clr>
            <a:srgbClr val="9AA0A6"/>
          </p15:clr>
        </p15:guide>
        <p15:guide id="4" pos="5424">
          <p15:clr>
            <a:srgbClr val="9AA0A6"/>
          </p15:clr>
        </p15:guide>
        <p15:guide id="5" pos="2880">
          <p15:clr>
            <a:srgbClr val="9AA0A6"/>
          </p15:clr>
        </p15:guide>
        <p15:guide id="6" orient="horz" pos="651">
          <p15:clr>
            <a:srgbClr val="9AA0A6"/>
          </p15:clr>
        </p15:guide>
        <p15:guide id="7" orient="horz" pos="845">
          <p15:clr>
            <a:srgbClr val="9AA0A6"/>
          </p15:clr>
        </p15:guide>
        <p15:guide id="8" orient="horz" pos="3168">
          <p15:clr>
            <a:srgbClr val="9AA0A6"/>
          </p15:clr>
        </p15:guide>
        <p15:guide id="9" orient="horz" pos="2918">
          <p15:clr>
            <a:srgbClr val="9AA0A6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6" r:id="rId10"/>
    <p:sldLayoutId id="2147483669" r:id="rId11"/>
    <p:sldLayoutId id="2147483670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ipvJHuKa-Ic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popcode.org/?snapshot=2211fb89-cb51-4f7a-9a52-0b3ed0b52e7c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ipvJHuKa-Ic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2.png"/><Relationship Id="rId4" Type="http://schemas.openxmlformats.org/officeDocument/2006/relationships/image" Target="../media/image3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45.jpg"/><Relationship Id="rId4" Type="http://schemas.openxmlformats.org/officeDocument/2006/relationships/image" Target="../media/image4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_wdgjWqSjz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0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_wdgjWqSjz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4"/>
          <p:cNvSpPr txBox="1">
            <a:spLocks noGrp="1"/>
          </p:cNvSpPr>
          <p:nvPr>
            <p:ph type="ctrTitle"/>
          </p:nvPr>
        </p:nvSpPr>
        <p:spPr>
          <a:xfrm>
            <a:off x="3259800" y="877775"/>
            <a:ext cx="5331000" cy="14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93000"/>
              </a:lnSpc>
              <a:buClr>
                <a:srgbClr val="000000"/>
              </a:buClr>
              <a:buSzPts val="2000"/>
              <a:buFont typeface="Helvetica Neue"/>
              <a:buAutoNum type="arabicPeriod"/>
            </a:pPr>
            <a:r>
              <a:rPr lang="zh-CN" altLang="en-US" sz="2000" dirty="0"/>
              <a:t>打开此代码。在</a:t>
            </a:r>
            <a:r>
              <a:rPr lang="en-US" sz="2000" dirty="0"/>
              <a:t>CSS</a:t>
            </a:r>
            <a:r>
              <a:rPr lang="zh-CN" altLang="en-US" sz="2000" dirty="0"/>
              <a:t>中，将第</a:t>
            </a:r>
            <a:r>
              <a:rPr lang="en-US" altLang="zh-CN" sz="2000" dirty="0"/>
              <a:t>2</a:t>
            </a:r>
            <a:r>
              <a:rPr lang="zh-CN" altLang="en-US" sz="2000" dirty="0"/>
              <a:t>行的</a:t>
            </a:r>
            <a:r>
              <a:rPr lang="en-US" altLang="zh-CN" sz="2000" dirty="0"/>
              <a:t>200</a:t>
            </a:r>
            <a:r>
              <a:rPr lang="en-US" sz="2000" dirty="0"/>
              <a:t>px</a:t>
            </a:r>
            <a:r>
              <a:rPr lang="zh-CN" altLang="en-US" sz="2000" dirty="0"/>
              <a:t>更改为</a:t>
            </a:r>
            <a:r>
              <a:rPr lang="en-US" altLang="zh-CN" sz="2000" dirty="0"/>
              <a:t>20</a:t>
            </a:r>
            <a:r>
              <a:rPr lang="en-US" sz="2000" dirty="0"/>
              <a:t>px。</a:t>
            </a:r>
            <a:br>
              <a:rPr lang="en-US" sz="2000" dirty="0"/>
            </a:br>
            <a:br>
              <a:rPr lang="en-US" sz="2000" dirty="0"/>
            </a:br>
            <a:r>
              <a:rPr lang="zh-CN" altLang="en-US" sz="2000" dirty="0"/>
              <a:t>发生了什么变化？有什么不变？</a:t>
            </a:r>
            <a:endParaRPr sz="1800" dirty="0"/>
          </a:p>
        </p:txBody>
      </p:sp>
      <p:pic>
        <p:nvPicPr>
          <p:cNvPr id="304" name="Google Shape;304;p44" title="3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62" y="2286630"/>
            <a:ext cx="2233468" cy="167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7525" y="2759752"/>
            <a:ext cx="5335549" cy="175507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4"/>
          <p:cNvSpPr/>
          <p:nvPr/>
        </p:nvSpPr>
        <p:spPr>
          <a:xfrm>
            <a:off x="0" y="1796650"/>
            <a:ext cx="2743200" cy="2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Computer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50C23F3-17C4-F348-A37A-4550435AA407}"/>
              </a:ext>
            </a:extLst>
          </p:cNvPr>
          <p:cNvSpPr/>
          <p:nvPr/>
        </p:nvSpPr>
        <p:spPr>
          <a:xfrm>
            <a:off x="3438525" y="19998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hlinkClick r:id="rId6"/>
              </a:rPr>
              <a:t>https://popcode.org/?snapshot=2211fb89-cb51-4f7a-9a52-0b3ed0b52e7c</a:t>
            </a:r>
            <a:endParaRPr lang="en-US" altLang="zh-C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8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en" sz="3000" b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											</a:t>
            </a:r>
            <a:endParaRPr sz="3000" b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4" name="Google Shape;424;p58"/>
          <p:cNvSpPr txBox="1"/>
          <p:nvPr/>
        </p:nvSpPr>
        <p:spPr>
          <a:xfrm>
            <a:off x="2522699" y="737850"/>
            <a:ext cx="5420029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h1 {</a:t>
            </a:r>
            <a:endParaRPr sz="36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color: </a:t>
            </a:r>
            <a:r>
              <a:rPr lang="en" sz="3600" dirty="0">
                <a:latin typeface="Consolas"/>
                <a:ea typeface="Consolas"/>
                <a:cs typeface="Consolas"/>
                <a:sym typeface="Consolas"/>
              </a:rPr>
              <a:t>green</a:t>
            </a:r>
            <a:r>
              <a:rPr lang="en" sz="36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36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 dirty="0">
              <a:solidFill>
                <a:srgbClr val="41BEE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5" name="Google Shape;425;p58"/>
          <p:cNvSpPr/>
          <p:nvPr/>
        </p:nvSpPr>
        <p:spPr>
          <a:xfrm>
            <a:off x="4922225" y="3545875"/>
            <a:ext cx="410100" cy="410100"/>
          </a:xfrm>
          <a:prstGeom prst="mathPlus">
            <a:avLst>
              <a:gd name="adj1" fmla="val 2352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58"/>
          <p:cNvSpPr/>
          <p:nvPr/>
        </p:nvSpPr>
        <p:spPr>
          <a:xfrm>
            <a:off x="6841425" y="3545875"/>
            <a:ext cx="410100" cy="41010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58"/>
          <p:cNvSpPr txBox="1"/>
          <p:nvPr/>
        </p:nvSpPr>
        <p:spPr>
          <a:xfrm>
            <a:off x="7533150" y="3471475"/>
            <a:ext cx="982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rule</a:t>
            </a:r>
            <a:r>
              <a:rPr lang="zh-CN" altLang="en-US" sz="24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规则</a:t>
            </a:r>
            <a:endParaRPr sz="24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8" name="Google Shape;428;p58"/>
          <p:cNvSpPr/>
          <p:nvPr/>
        </p:nvSpPr>
        <p:spPr>
          <a:xfrm>
            <a:off x="628650" y="1398125"/>
            <a:ext cx="1260000" cy="558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Selector</a:t>
            </a:r>
            <a:r>
              <a:rPr lang="zh-CN" alt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选择器</a:t>
            </a:r>
            <a:endParaRPr sz="18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9" name="Google Shape;429;p58"/>
          <p:cNvSpPr/>
          <p:nvPr/>
        </p:nvSpPr>
        <p:spPr>
          <a:xfrm>
            <a:off x="2426650" y="1343975"/>
            <a:ext cx="1480500" cy="667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F3B3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0" name="Google Shape;430;p58"/>
          <p:cNvSpPr/>
          <p:nvPr/>
        </p:nvSpPr>
        <p:spPr>
          <a:xfrm>
            <a:off x="3507150" y="2066950"/>
            <a:ext cx="1480500" cy="430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F3B3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1" name="Google Shape;431;p58"/>
          <p:cNvSpPr/>
          <p:nvPr/>
        </p:nvSpPr>
        <p:spPr>
          <a:xfrm>
            <a:off x="5210950" y="2081925"/>
            <a:ext cx="1592400" cy="430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F3B3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32" name="Google Shape;432;p58"/>
          <p:cNvCxnSpPr>
            <a:stCxn id="428" idx="3"/>
            <a:endCxn id="429" idx="1"/>
          </p:cNvCxnSpPr>
          <p:nvPr/>
        </p:nvCxnSpPr>
        <p:spPr>
          <a:xfrm>
            <a:off x="1888650" y="1677575"/>
            <a:ext cx="537900" cy="0"/>
          </a:xfrm>
          <a:prstGeom prst="straightConnector1">
            <a:avLst/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" name="Google Shape;433;p58"/>
          <p:cNvCxnSpPr>
            <a:stCxn id="430" idx="2"/>
            <a:endCxn id="434" idx="0"/>
          </p:cNvCxnSpPr>
          <p:nvPr/>
        </p:nvCxnSpPr>
        <p:spPr>
          <a:xfrm>
            <a:off x="4247400" y="2497750"/>
            <a:ext cx="0" cy="973800"/>
          </a:xfrm>
          <a:prstGeom prst="straightConnector1">
            <a:avLst/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5" name="Google Shape;435;p58"/>
          <p:cNvCxnSpPr>
            <a:stCxn id="431" idx="2"/>
            <a:endCxn id="436" idx="0"/>
          </p:cNvCxnSpPr>
          <p:nvPr/>
        </p:nvCxnSpPr>
        <p:spPr>
          <a:xfrm>
            <a:off x="6007150" y="2512725"/>
            <a:ext cx="0" cy="958800"/>
          </a:xfrm>
          <a:prstGeom prst="straightConnector1">
            <a:avLst/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4" name="Google Shape;434;p58"/>
          <p:cNvSpPr/>
          <p:nvPr/>
        </p:nvSpPr>
        <p:spPr>
          <a:xfrm>
            <a:off x="3617400" y="3471475"/>
            <a:ext cx="1260000" cy="558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Property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属性</a:t>
            </a:r>
            <a:endParaRPr sz="18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6" name="Google Shape;436;p58"/>
          <p:cNvSpPr/>
          <p:nvPr/>
        </p:nvSpPr>
        <p:spPr>
          <a:xfrm>
            <a:off x="5377150" y="3471475"/>
            <a:ext cx="1260000" cy="558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Value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" sz="18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值</a:t>
            </a:r>
            <a:endParaRPr sz="18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37" name="Google Shape;43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8350" y="224550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9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vs. CSS </a:t>
            </a:r>
            <a:r>
              <a:rPr lang="zh-CN" altLang="en" dirty="0"/>
              <a:t>语法</a:t>
            </a:r>
            <a:endParaRPr dirty="0"/>
          </a:p>
        </p:txBody>
      </p:sp>
      <p:sp>
        <p:nvSpPr>
          <p:cNvPr id="443" name="Google Shape;443;p59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4032600" cy="9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0080FF"/>
                </a:solidFill>
              </a:rPr>
              <a:t>HTML</a:t>
            </a:r>
            <a:endParaRPr sz="2400" b="1">
              <a:solidFill>
                <a:srgbClr val="0080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4" name="Google Shape;444;p59"/>
          <p:cNvSpPr txBox="1">
            <a:spLocks noGrp="1"/>
          </p:cNvSpPr>
          <p:nvPr>
            <p:ph type="body" idx="1"/>
          </p:nvPr>
        </p:nvSpPr>
        <p:spPr>
          <a:xfrm>
            <a:off x="4577075" y="1257300"/>
            <a:ext cx="3994500" cy="9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008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008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endParaRPr sz="2400" b="1">
              <a:solidFill>
                <a:srgbClr val="008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5" name="Google Shape;445;p59"/>
          <p:cNvSpPr txBox="1"/>
          <p:nvPr/>
        </p:nvSpPr>
        <p:spPr>
          <a:xfrm>
            <a:off x="653274" y="2162400"/>
            <a:ext cx="3918825" cy="17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Font typeface="Roboto Slab"/>
              <a:buChar char="➔"/>
            </a:pPr>
            <a:r>
              <a:rPr lang="en" sz="30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&lt; &gt;</a:t>
            </a:r>
            <a:endParaRPr sz="30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Char char="➔"/>
            </a:pPr>
            <a:r>
              <a:rPr lang="en" sz="30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sz="30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6" name="Google Shape;446;p59"/>
          <p:cNvSpPr txBox="1"/>
          <p:nvPr/>
        </p:nvSpPr>
        <p:spPr>
          <a:xfrm>
            <a:off x="4696950" y="2071450"/>
            <a:ext cx="3644100" cy="20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Slab"/>
              <a:buChar char="➔"/>
            </a:pPr>
            <a:r>
              <a:rPr lang="en" sz="30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{ }</a:t>
            </a:r>
            <a:endParaRPr sz="30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Slab"/>
              <a:buChar char="➔"/>
            </a:pPr>
            <a:r>
              <a:rPr lang="en" sz="30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;</a:t>
            </a:r>
            <a:endParaRPr sz="30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3F3B39"/>
              </a:buClr>
              <a:buSzPts val="3000"/>
              <a:buFont typeface="Roboto Slab"/>
              <a:buChar char="➔"/>
            </a:pPr>
            <a:r>
              <a:rPr lang="en" sz="3000" b="1" u="sng" dirty="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7" name="Google Shape;44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5050" y="224550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1"/>
          <p:cNvSpPr txBox="1">
            <a:spLocks noGrp="1"/>
          </p:cNvSpPr>
          <p:nvPr>
            <p:ph type="body" idx="1"/>
          </p:nvPr>
        </p:nvSpPr>
        <p:spPr>
          <a:xfrm>
            <a:off x="3263400" y="1007375"/>
            <a:ext cx="5323800" cy="1545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zh-CN" altLang="en" dirty="0">
                <a:latin typeface="Consolas"/>
                <a:ea typeface="Consolas"/>
                <a:cs typeface="Consolas"/>
                <a:sym typeface="Consolas"/>
              </a:rPr>
              <a:t>嘿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&lt;/h1&gt;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&lt;h2&gt;</a:t>
            </a:r>
            <a:r>
              <a:rPr lang="zh-CN" altLang="en" dirty="0">
                <a:latin typeface="Consolas"/>
                <a:ea typeface="Consolas"/>
                <a:cs typeface="Consolas"/>
                <a:sym typeface="Consolas"/>
              </a:rPr>
              <a:t>怎么了</a:t>
            </a:r>
            <a:r>
              <a:rPr lang="zh-CN" altLang="en-US" dirty="0">
                <a:latin typeface="Consolas"/>
                <a:ea typeface="Consolas"/>
                <a:cs typeface="Consolas"/>
                <a:sym typeface="Consolas"/>
              </a:rPr>
              <a:t>？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&lt;/h2&gt;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&lt;p&gt;</a:t>
            </a:r>
            <a:r>
              <a:rPr lang="zh-CN" altLang="en" dirty="0">
                <a:latin typeface="Consolas"/>
                <a:ea typeface="Consolas"/>
                <a:cs typeface="Consolas"/>
                <a:sym typeface="Consolas"/>
              </a:rPr>
              <a:t>你好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&lt;/p&gt;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0" name="Google Shape;460;p61"/>
          <p:cNvSpPr txBox="1"/>
          <p:nvPr/>
        </p:nvSpPr>
        <p:spPr>
          <a:xfrm>
            <a:off x="4745850" y="2778150"/>
            <a:ext cx="3861900" cy="16452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AA7B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" sz="300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	color:yellow;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61"/>
          <p:cNvSpPr/>
          <p:nvPr/>
        </p:nvSpPr>
        <p:spPr>
          <a:xfrm>
            <a:off x="4825050" y="2874050"/>
            <a:ext cx="480000" cy="468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61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93000"/>
              </a:lnSpc>
              <a:buSzPts val="1100"/>
            </a:pPr>
            <a:r>
              <a:rPr lang="zh-CN" altLang="en-US" dirty="0"/>
              <a:t>用哪个选择器来更改“怎么了？”变黄？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2"/>
          <p:cNvSpPr txBox="1">
            <a:spLocks noGrp="1"/>
          </p:cNvSpPr>
          <p:nvPr>
            <p:ph type="body" idx="1"/>
          </p:nvPr>
        </p:nvSpPr>
        <p:spPr>
          <a:xfrm>
            <a:off x="3263400" y="968375"/>
            <a:ext cx="5323800" cy="15300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zh-CN" altLang="en-US" dirty="0">
                <a:latin typeface="Consolas"/>
                <a:ea typeface="Consolas"/>
                <a:cs typeface="Consolas"/>
                <a:sym typeface="Consolas"/>
              </a:rPr>
              <a:t>嘿</a:t>
            </a: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&lt;/h1&gt;</a:t>
            </a:r>
          </a:p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&lt;h2&gt;</a:t>
            </a:r>
            <a:r>
              <a:rPr lang="zh-CN" altLang="en-US" dirty="0">
                <a:latin typeface="Consolas"/>
                <a:ea typeface="Consolas"/>
                <a:cs typeface="Consolas"/>
                <a:sym typeface="Consolas"/>
              </a:rPr>
              <a:t>怎么了？</a:t>
            </a: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&lt;/h2&gt;</a:t>
            </a:r>
          </a:p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&lt;p&gt;</a:t>
            </a:r>
            <a:r>
              <a:rPr lang="zh-CN" altLang="en-US" dirty="0">
                <a:latin typeface="Consolas"/>
                <a:ea typeface="Consolas"/>
                <a:cs typeface="Consolas"/>
                <a:sym typeface="Consolas"/>
              </a:rPr>
              <a:t>你好</a:t>
            </a:r>
            <a:r>
              <a:rPr lang="en-US" altLang="zh-CN" dirty="0">
                <a:latin typeface="Consolas"/>
                <a:ea typeface="Consolas"/>
                <a:cs typeface="Consolas"/>
                <a:sym typeface="Consolas"/>
              </a:rPr>
              <a:t>&lt;/p&gt;</a:t>
            </a:r>
          </a:p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endParaRPr lang="en-US" altLang="zh-CN" dirty="0"/>
          </a:p>
        </p:txBody>
      </p:sp>
      <p:sp>
        <p:nvSpPr>
          <p:cNvPr id="468" name="Google Shape;468;p62"/>
          <p:cNvSpPr txBox="1"/>
          <p:nvPr/>
        </p:nvSpPr>
        <p:spPr>
          <a:xfrm>
            <a:off x="4745850" y="2778150"/>
            <a:ext cx="3861900" cy="16452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3000">
                <a:solidFill>
                  <a:srgbClr val="FFAA7B"/>
                </a:solidFill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 sz="3000">
                <a:solidFill>
                  <a:srgbClr val="FFAA7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	color:green;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9" name="Google Shape;469;p62"/>
          <p:cNvSpPr/>
          <p:nvPr/>
        </p:nvSpPr>
        <p:spPr>
          <a:xfrm>
            <a:off x="4806625" y="2910675"/>
            <a:ext cx="480000" cy="468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62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93000"/>
              </a:lnSpc>
            </a:pPr>
            <a:r>
              <a:rPr lang="zh-CN" altLang="en-US" dirty="0"/>
              <a:t>用哪个选择器将“你好</a:t>
            </a:r>
            <a:r>
              <a:rPr lang="en-US" dirty="0"/>
              <a:t>”</a:t>
            </a:r>
            <a:r>
              <a:rPr lang="zh-CN" altLang="en-US" dirty="0"/>
              <a:t>更改为绿色？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7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zh-CN" altLang="en-US" dirty="0"/>
              <a:t>将页面上的所有</a:t>
            </a:r>
            <a:r>
              <a:rPr lang="en-US" altLang="zh-CN" dirty="0"/>
              <a:t>&lt;</a:t>
            </a:r>
            <a:r>
              <a:rPr lang="en-US" dirty="0"/>
              <a:t>h3&gt;</a:t>
            </a:r>
            <a:r>
              <a:rPr lang="zh-CN" altLang="en-US" dirty="0"/>
              <a:t>标记更改为红色，用什么</a:t>
            </a:r>
            <a:r>
              <a:rPr lang="en-US" dirty="0"/>
              <a:t>CSS</a:t>
            </a:r>
            <a:r>
              <a:rPr lang="zh-CN" altLang="en-US" dirty="0"/>
              <a:t>代码？</a:t>
            </a:r>
            <a:endParaRPr sz="3600" b="0" dirty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4" name="Google Shape;524;p67"/>
          <p:cNvSpPr txBox="1"/>
          <p:nvPr/>
        </p:nvSpPr>
        <p:spPr>
          <a:xfrm>
            <a:off x="3075675" y="1884100"/>
            <a:ext cx="3190654" cy="19881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&lt;body&gt;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	&lt;h3&gt;Hey!&lt;/h3&gt;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	&lt;h3&gt;What's up?&lt;/h3&gt;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	&lt;h3&gt;How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ya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doin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?&lt;/h3&gt;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&lt;/body&gt;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&lt;/html&gt;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67"/>
          <p:cNvSpPr txBox="1"/>
          <p:nvPr/>
        </p:nvSpPr>
        <p:spPr>
          <a:xfrm>
            <a:off x="6463288" y="1467082"/>
            <a:ext cx="2600030" cy="2553900"/>
          </a:xfrm>
          <a:prstGeom prst="rect">
            <a:avLst/>
          </a:prstGeom>
          <a:solidFill>
            <a:srgbClr val="CFE2F3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a. h1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color: red;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b. h3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  color; red: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c. h3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  color: red;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22860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9"/>
          <p:cNvSpPr txBox="1">
            <a:spLocks noGrp="1"/>
          </p:cNvSpPr>
          <p:nvPr>
            <p:ph type="body" idx="1"/>
          </p:nvPr>
        </p:nvSpPr>
        <p:spPr>
          <a:xfrm>
            <a:off x="3063213" y="174126"/>
            <a:ext cx="5331000" cy="30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zh-CN" altLang="en-US" dirty="0">
                <a:solidFill>
                  <a:schemeClr val="dk1"/>
                </a:solidFill>
              </a:rPr>
              <a:t>将页面上任何段落的背景颜色更改为黄色：</a:t>
            </a:r>
            <a:endParaRPr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1" name="Google Shape;481;p69"/>
          <p:cNvSpPr/>
          <p:nvPr/>
        </p:nvSpPr>
        <p:spPr>
          <a:xfrm>
            <a:off x="6821553" y="409363"/>
            <a:ext cx="717000" cy="305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666666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id="482" name="Google Shape;482;p69" title="3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838" y="2509600"/>
            <a:ext cx="2327525" cy="17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69"/>
          <p:cNvSpPr txBox="1"/>
          <p:nvPr/>
        </p:nvSpPr>
        <p:spPr>
          <a:xfrm>
            <a:off x="3728575" y="3137525"/>
            <a:ext cx="3986400" cy="15519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  {</a:t>
            </a:r>
            <a:endParaRPr sz="18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background-color : yellow ;	</a:t>
            </a:r>
            <a:endParaRPr sz="18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/>
          </a:p>
        </p:txBody>
      </p:sp>
      <p:sp>
        <p:nvSpPr>
          <p:cNvPr id="484" name="Google Shape;484;p69"/>
          <p:cNvSpPr/>
          <p:nvPr/>
        </p:nvSpPr>
        <p:spPr>
          <a:xfrm>
            <a:off x="3764200" y="3366612"/>
            <a:ext cx="409500" cy="305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666666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485" name="Google Shape;485;p69"/>
          <p:cNvSpPr/>
          <p:nvPr/>
        </p:nvSpPr>
        <p:spPr>
          <a:xfrm>
            <a:off x="3826830" y="3813801"/>
            <a:ext cx="1974300" cy="305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666666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86" name="Google Shape;486;p69"/>
          <p:cNvSpPr/>
          <p:nvPr/>
        </p:nvSpPr>
        <p:spPr>
          <a:xfrm>
            <a:off x="6159309" y="3823175"/>
            <a:ext cx="892531" cy="305400"/>
          </a:xfrm>
          <a:prstGeom prst="rect">
            <a:avLst/>
          </a:prstGeom>
          <a:solidFill>
            <a:srgbClr val="FEE975"/>
          </a:solidFill>
          <a:ln w="9525" cap="flat" cmpd="sng">
            <a:solidFill>
              <a:srgbClr val="666666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487" name="Google Shape;487;p69"/>
          <p:cNvSpPr/>
          <p:nvPr/>
        </p:nvSpPr>
        <p:spPr>
          <a:xfrm>
            <a:off x="0" y="1796650"/>
            <a:ext cx="2743200" cy="2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Paper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" name="Google Shape;533;p75" descr="Screen Shot 2017-06-14 at 10.04.36 AM.png">
            <a:extLst>
              <a:ext uri="{FF2B5EF4-FFF2-40B4-BE49-F238E27FC236}">
                <a16:creationId xmlns:a16="http://schemas.microsoft.com/office/drawing/2014/main" id="{C4A671A6-2A1A-9D46-890D-5A6AEF11A9D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4200" y="1113538"/>
            <a:ext cx="4354574" cy="16828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76291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1"/>
          <p:cNvSpPr txBox="1">
            <a:spLocks noGrp="1"/>
          </p:cNvSpPr>
          <p:nvPr>
            <p:ph type="ctrTitle"/>
          </p:nvPr>
        </p:nvSpPr>
        <p:spPr>
          <a:xfrm>
            <a:off x="126450" y="1718625"/>
            <a:ext cx="2490600" cy="31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2200" dirty="0"/>
              <a:t>使用</a:t>
            </a:r>
            <a:r>
              <a:rPr lang="en-US" sz="2200" dirty="0"/>
              <a:t>text-align</a:t>
            </a:r>
            <a:r>
              <a:rPr lang="zh-CN" altLang="en-US" sz="2200" dirty="0"/>
              <a:t>属性可以将文本放在左侧，中间或右侧。</a:t>
            </a:r>
            <a:endParaRPr sz="2200" dirty="0">
              <a:solidFill>
                <a:srgbClr val="000000"/>
              </a:solidFill>
            </a:endParaRPr>
          </a:p>
        </p:txBody>
      </p:sp>
      <p:pic>
        <p:nvPicPr>
          <p:cNvPr id="596" name="Google Shape;596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850" y="890025"/>
            <a:ext cx="5332500" cy="87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3275" y="1932238"/>
            <a:ext cx="3524250" cy="9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7925" y="3045350"/>
            <a:ext cx="37147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5050" y="22455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81"/>
          <p:cNvSpPr txBox="1"/>
          <p:nvPr/>
        </p:nvSpPr>
        <p:spPr>
          <a:xfrm>
            <a:off x="3059500" y="3398425"/>
            <a:ext cx="343710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p {</a:t>
            </a: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  text-align: right;</a:t>
            </a: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lvl="0"/>
            <a:endParaRPr lang="en-US" altLang="zh-CN" sz="1200" dirty="0">
              <a:latin typeface="Consolas"/>
              <a:ea typeface="Consolas"/>
              <a:cs typeface="Consolas"/>
              <a:sym typeface="Consolas"/>
            </a:endParaRPr>
          </a:p>
          <a:p>
            <a:pPr lvl="0"/>
            <a:r>
              <a:rPr lang="zh-CN" altLang="en-US" sz="1600" dirty="0">
                <a:latin typeface="Consolas"/>
                <a:ea typeface="Consolas"/>
                <a:cs typeface="Consolas"/>
                <a:sym typeface="Consolas"/>
              </a:rPr>
              <a:t>将这些属性添加到</a:t>
            </a:r>
            <a:r>
              <a:rPr lang="en-US" altLang="zh-CN" sz="1600" dirty="0"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600" dirty="0">
                <a:latin typeface="Consolas"/>
                <a:ea typeface="Consolas"/>
                <a:cs typeface="Consolas"/>
                <a:sym typeface="Consolas"/>
              </a:rPr>
              <a:t>body&gt;</a:t>
            </a:r>
            <a:r>
              <a:rPr lang="zh-CN" altLang="en-US" sz="1600" dirty="0">
                <a:latin typeface="Consolas"/>
                <a:ea typeface="Consolas"/>
                <a:cs typeface="Consolas"/>
                <a:sym typeface="Consolas"/>
              </a:rPr>
              <a:t>标记将使页面上的所有内容合理。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06601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9"/>
          <p:cNvSpPr txBox="1">
            <a:spLocks noGrp="1"/>
          </p:cNvSpPr>
          <p:nvPr>
            <p:ph type="body" idx="1"/>
          </p:nvPr>
        </p:nvSpPr>
        <p:spPr>
          <a:xfrm>
            <a:off x="126450" y="1931850"/>
            <a:ext cx="2490600" cy="30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zh-CN" altLang="en-US" sz="2400" dirty="0">
                <a:solidFill>
                  <a:schemeClr val="dk1"/>
                </a:solidFill>
              </a:rPr>
              <a:t>一个选择器可以具有多个属性和值。</a:t>
            </a:r>
            <a:endParaRPr sz="24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79" name="Google Shape;57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0825" y="1777163"/>
            <a:ext cx="5648975" cy="182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5050" y="224550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6833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0"/>
          <p:cNvSpPr txBox="1"/>
          <p:nvPr/>
        </p:nvSpPr>
        <p:spPr>
          <a:xfrm>
            <a:off x="175950" y="1583525"/>
            <a:ext cx="2391300" cy="3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sz="2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添加多个属性时，请遵循良好的格式规则，这一点很重要。</a:t>
            </a:r>
            <a:endParaRPr sz="2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86" name="Google Shape;58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1125" y="2295225"/>
            <a:ext cx="4766025" cy="164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77749" y="2594748"/>
            <a:ext cx="428975" cy="504700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80"/>
          <p:cNvSpPr txBox="1"/>
          <p:nvPr/>
        </p:nvSpPr>
        <p:spPr>
          <a:xfrm>
            <a:off x="3316100" y="990550"/>
            <a:ext cx="4860300" cy="10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41300">
              <a:lnSpc>
                <a:spcPct val="93000"/>
              </a:lnSpc>
              <a:spcBef>
                <a:spcPts val="1400"/>
              </a:spcBef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zh-CN" alt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将每个</a:t>
            </a:r>
            <a:r>
              <a:rPr 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zh-CN" alt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属性放在新行中</a:t>
            </a:r>
          </a:p>
          <a:p>
            <a:pPr marL="228600" lvl="0" indent="-241300">
              <a:lnSpc>
                <a:spcPct val="93000"/>
              </a:lnSpc>
              <a:spcBef>
                <a:spcPts val="1400"/>
              </a:spcBef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zh-CN" alt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使用</a:t>
            </a:r>
            <a:r>
              <a:rPr lang="en-US" altLang="zh-CN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[</a:t>
            </a:r>
            <a:r>
              <a:rPr 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tab]</a:t>
            </a:r>
            <a:r>
              <a:rPr lang="zh-CN" altLang="en-US" sz="2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键缩进每一行</a:t>
            </a:r>
            <a:endParaRPr dirty="0"/>
          </a:p>
        </p:txBody>
      </p:sp>
      <p:pic>
        <p:nvPicPr>
          <p:cNvPr id="589" name="Google Shape;589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77749" y="2899548"/>
            <a:ext cx="428975" cy="50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77749" y="3204348"/>
            <a:ext cx="428975" cy="504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1447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86"/>
          <p:cNvSpPr txBox="1">
            <a:spLocks noGrp="1"/>
          </p:cNvSpPr>
          <p:nvPr>
            <p:ph type="body" idx="1"/>
          </p:nvPr>
        </p:nvSpPr>
        <p:spPr>
          <a:xfrm>
            <a:off x="126450" y="1828950"/>
            <a:ext cx="2490600" cy="30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93000"/>
              </a:lnSpc>
              <a:buNone/>
            </a:pPr>
            <a:r>
              <a:rPr lang="zh-CN" altLang="en-US" sz="2000" dirty="0">
                <a:solidFill>
                  <a:schemeClr val="dk1"/>
                </a:solidFill>
              </a:rPr>
              <a:t>哪个</a:t>
            </a:r>
            <a:r>
              <a:rPr lang="en-US" sz="2000" dirty="0">
                <a:solidFill>
                  <a:schemeClr val="dk1"/>
                </a:solidFill>
              </a:rPr>
              <a:t>CSS</a:t>
            </a:r>
            <a:r>
              <a:rPr lang="zh-CN" altLang="en-US" sz="2000" dirty="0">
                <a:solidFill>
                  <a:schemeClr val="dk1"/>
                </a:solidFill>
              </a:rPr>
              <a:t>代码可使此图像的宽度为</a:t>
            </a:r>
            <a:r>
              <a:rPr lang="en-US" altLang="zh-CN" sz="2000" dirty="0">
                <a:solidFill>
                  <a:schemeClr val="dk1"/>
                </a:solidFill>
              </a:rPr>
              <a:t>100</a:t>
            </a:r>
            <a:r>
              <a:rPr lang="en-US" sz="2000" dirty="0">
                <a:solidFill>
                  <a:schemeClr val="dk1"/>
                </a:solidFill>
              </a:rPr>
              <a:t>px，</a:t>
            </a:r>
            <a:r>
              <a:rPr lang="zh-CN" altLang="en-US" sz="2000" dirty="0">
                <a:solidFill>
                  <a:schemeClr val="dk1"/>
                </a:solidFill>
              </a:rPr>
              <a:t>高度为</a:t>
            </a:r>
            <a:r>
              <a:rPr lang="en-US" altLang="zh-CN" sz="2000" dirty="0">
                <a:solidFill>
                  <a:schemeClr val="dk1"/>
                </a:solidFill>
              </a:rPr>
              <a:t>200</a:t>
            </a:r>
            <a:r>
              <a:rPr lang="en-US" sz="2000" dirty="0">
                <a:solidFill>
                  <a:schemeClr val="dk1"/>
                </a:solidFill>
              </a:rPr>
              <a:t>px？</a:t>
            </a:r>
            <a:endParaRPr sz="24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51" name="Google Shape;65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6213" y="1629997"/>
            <a:ext cx="1507008" cy="190281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652" name="Google Shape;652;p86"/>
          <p:cNvCxnSpPr/>
          <p:nvPr/>
        </p:nvCxnSpPr>
        <p:spPr>
          <a:xfrm rot="10800000" flipH="1">
            <a:off x="3648788" y="3651994"/>
            <a:ext cx="1515300" cy="4800"/>
          </a:xfrm>
          <a:prstGeom prst="straightConnector1">
            <a:avLst/>
          </a:prstGeom>
          <a:noFill/>
          <a:ln w="9525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3" name="Google Shape;653;p86"/>
          <p:cNvCxnSpPr/>
          <p:nvPr/>
        </p:nvCxnSpPr>
        <p:spPr>
          <a:xfrm rot="10800000">
            <a:off x="3586316" y="1629995"/>
            <a:ext cx="11400" cy="1937100"/>
          </a:xfrm>
          <a:prstGeom prst="straightConnector1">
            <a:avLst/>
          </a:prstGeom>
          <a:noFill/>
          <a:ln w="9525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4" name="Google Shape;654;p86"/>
          <p:cNvSpPr txBox="1"/>
          <p:nvPr/>
        </p:nvSpPr>
        <p:spPr>
          <a:xfrm>
            <a:off x="3852050" y="3652000"/>
            <a:ext cx="841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8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100px</a:t>
            </a:r>
            <a:endParaRPr sz="1800" b="1">
              <a:solidFill>
                <a:srgbClr val="008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5" name="Google Shape;655;p86"/>
          <p:cNvSpPr txBox="1"/>
          <p:nvPr/>
        </p:nvSpPr>
        <p:spPr>
          <a:xfrm>
            <a:off x="3072200" y="2122250"/>
            <a:ext cx="5766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8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200 px</a:t>
            </a:r>
            <a:endParaRPr sz="1800" b="1">
              <a:solidFill>
                <a:srgbClr val="008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6" name="Google Shape;656;p86"/>
          <p:cNvSpPr txBox="1"/>
          <p:nvPr/>
        </p:nvSpPr>
        <p:spPr>
          <a:xfrm>
            <a:off x="5497325" y="1301300"/>
            <a:ext cx="3068100" cy="3088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a. img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height: 200px;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width: 100px;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b. img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	    height: 200px;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    wide: 100px;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c. pic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	   height: 200px;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   width: 100px;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23211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6"/>
          <p:cNvSpPr txBox="1">
            <a:spLocks noGrp="1"/>
          </p:cNvSpPr>
          <p:nvPr>
            <p:ph type="title"/>
          </p:nvPr>
        </p:nvSpPr>
        <p:spPr>
          <a:xfrm>
            <a:off x="835375" y="2548700"/>
            <a:ext cx="74733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选择一个</a:t>
            </a:r>
            <a:r>
              <a:rPr lang="en-US" dirty="0"/>
              <a:t>HTML</a:t>
            </a:r>
            <a:r>
              <a:rPr lang="zh-CN" altLang="en-US" dirty="0"/>
              <a:t>元素，修改其</a:t>
            </a:r>
            <a:r>
              <a:rPr lang="en-US" dirty="0"/>
              <a:t>CSS</a:t>
            </a:r>
            <a:r>
              <a:rPr lang="zh-CN" altLang="en-US" dirty="0"/>
              <a:t>属性的值，更改其样式</a:t>
            </a:r>
            <a:endParaRPr dirty="0">
              <a:solidFill>
                <a:srgbClr val="15C2D2"/>
              </a:solidFill>
            </a:endParaRPr>
          </a:p>
        </p:txBody>
      </p:sp>
      <p:sp>
        <p:nvSpPr>
          <p:cNvPr id="319" name="Google Shape;319;p46"/>
          <p:cNvSpPr txBox="1">
            <a:spLocks noGrp="1"/>
          </p:cNvSpPr>
          <p:nvPr>
            <p:ph type="subTitle" idx="1"/>
          </p:nvPr>
        </p:nvSpPr>
        <p:spPr>
          <a:xfrm>
            <a:off x="2082600" y="4083275"/>
            <a:ext cx="4978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Vocabulary:  </a:t>
            </a:r>
            <a:r>
              <a:rPr lang="en" b="1">
                <a:solidFill>
                  <a:srgbClr val="FFAA7B"/>
                </a:solidFill>
              </a:rPr>
              <a:t>CSS, Selector, Property, Value, Rule, Style</a:t>
            </a:r>
            <a:endParaRPr b="1">
              <a:solidFill>
                <a:srgbClr val="FFAA7B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ABC2D28-6089-F545-B2C6-89DD2488D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3600" dirty="0" err="1"/>
              <a:t>css-cheatsheet</a:t>
            </a:r>
            <a:endParaRPr kumimoji="1" lang="zh-CN" altLang="en-US" sz="36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4CDF29A-B00E-424B-9ACA-9744DB6A5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1040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4"/>
          <p:cNvSpPr txBox="1"/>
          <p:nvPr/>
        </p:nvSpPr>
        <p:spPr>
          <a:xfrm>
            <a:off x="3333750" y="2031262"/>
            <a:ext cx="53412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200" b="1" dirty="0">
                <a:latin typeface="Helvetica Neue"/>
                <a:ea typeface="Helvetica Neue"/>
                <a:cs typeface="Helvetica Neue"/>
                <a:sym typeface="Helvetica Neue"/>
              </a:rPr>
              <a:t>练习：解码秘密消息</a:t>
            </a:r>
            <a:endParaRPr sz="32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85" name="Google Shape;485;p64" descr="New HD version: http://youtu.be/bOf-i0n3TeU&#10;&#10;Possibly the easiest timer you'll ever use. Big easy to see numbers. Beeps when it reaches 0. Voted #1 by timer-timer.com - that's us :) http://timer-timer.com" title="15 Minute Countdown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975" y="2261050"/>
            <a:ext cx="2313248" cy="17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3"/>
          <p:cNvSpPr txBox="1">
            <a:spLocks noGrp="1"/>
          </p:cNvSpPr>
          <p:nvPr>
            <p:ph type="body" idx="1"/>
          </p:nvPr>
        </p:nvSpPr>
        <p:spPr>
          <a:xfrm>
            <a:off x="3263400" y="440950"/>
            <a:ext cx="5323800" cy="4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zh-CN" altLang="en-US" sz="2600" dirty="0">
                <a:solidFill>
                  <a:schemeClr val="dk1"/>
                </a:solidFill>
              </a:rPr>
              <a:t>练习：</a:t>
            </a:r>
            <a:endParaRPr lang="en-US" altLang="zh-CN" sz="2600" dirty="0">
              <a:solidFill>
                <a:schemeClr val="dk1"/>
              </a:solidFill>
            </a:endParaRPr>
          </a:p>
          <a:p>
            <a:pPr marL="0" lvl="0" indent="0">
              <a:lnSpc>
                <a:spcPct val="93000"/>
              </a:lnSpc>
              <a:spcBef>
                <a:spcPts val="1400"/>
              </a:spcBef>
              <a:buNone/>
            </a:pPr>
            <a:r>
              <a:rPr lang="zh-CN" altLang="en-US" sz="2600" dirty="0">
                <a:solidFill>
                  <a:schemeClr val="dk1"/>
                </a:solidFill>
              </a:rPr>
              <a:t>您最喜欢的歌手</a:t>
            </a:r>
            <a:r>
              <a:rPr lang="en-US" altLang="zh-CN" sz="2600" dirty="0">
                <a:solidFill>
                  <a:schemeClr val="dk1"/>
                </a:solidFill>
              </a:rPr>
              <a:t>/</a:t>
            </a:r>
            <a:r>
              <a:rPr lang="zh-CN" altLang="en-US" sz="2600" dirty="0">
                <a:solidFill>
                  <a:schemeClr val="dk1"/>
                </a:solidFill>
              </a:rPr>
              <a:t>乐队正在演奏音乐会，他们聘请您制作了海报来为演出做广告。</a:t>
            </a:r>
            <a:endParaRPr sz="24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13" name="Google Shape;613;p83" descr="New HD version: http://youtu.be/bOf-i0n3TeU&#10;&#10;Possibly the easiest timer you'll ever use. Big easy to see numbers. Beeps when it reaches 0. Voted #1 by timer-timer.com - that's us :) http://timer-timer.com" title="15 Minute Countdown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250" y="2204675"/>
            <a:ext cx="2316676" cy="1737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868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73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8071500" cy="33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3" name="Google Shape;513;p73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2000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" dirty="0"/>
              <a:t>样式</a:t>
            </a:r>
            <a:r>
              <a:rPr lang="en" sz="3600" dirty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					    	    			</a:t>
            </a:r>
            <a:endParaRPr sz="3600" dirty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14" name="Google Shape;514;p73"/>
          <p:cNvPicPr preferRelativeResize="0"/>
          <p:nvPr/>
        </p:nvPicPr>
        <p:blipFill rotWithShape="1">
          <a:blip r:embed="rId3">
            <a:alphaModFix/>
          </a:blip>
          <a:srcRect l="2390" r="2390"/>
          <a:stretch/>
        </p:blipFill>
        <p:spPr>
          <a:xfrm>
            <a:off x="672975" y="1783538"/>
            <a:ext cx="2225625" cy="233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73"/>
          <p:cNvPicPr preferRelativeResize="0"/>
          <p:nvPr/>
        </p:nvPicPr>
        <p:blipFill rotWithShape="1">
          <a:blip r:embed="rId4">
            <a:alphaModFix/>
          </a:blip>
          <a:srcRect t="7849" b="13024"/>
          <a:stretch/>
        </p:blipFill>
        <p:spPr>
          <a:xfrm>
            <a:off x="3447225" y="1615638"/>
            <a:ext cx="2249525" cy="267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73"/>
          <p:cNvPicPr preferRelativeResize="0"/>
          <p:nvPr/>
        </p:nvPicPr>
        <p:blipFill rotWithShape="1">
          <a:blip r:embed="rId5">
            <a:alphaModFix/>
          </a:blip>
          <a:srcRect l="13230" t="1497" r="6827"/>
          <a:stretch/>
        </p:blipFill>
        <p:spPr>
          <a:xfrm>
            <a:off x="6010150" y="1799337"/>
            <a:ext cx="2805650" cy="2305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578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CSS</a:t>
            </a:r>
            <a:r>
              <a:rPr lang="en" sz="3600" b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    	   				 	     </a:t>
            </a:r>
            <a:endParaRPr sz="3600" b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5" name="Google Shape;345;p50"/>
          <p:cNvSpPr txBox="1">
            <a:spLocks noGrp="1"/>
          </p:cNvSpPr>
          <p:nvPr>
            <p:ph type="body" idx="1"/>
          </p:nvPr>
        </p:nvSpPr>
        <p:spPr>
          <a:xfrm>
            <a:off x="532950" y="1257300"/>
            <a:ext cx="3505200" cy="3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dirty="0"/>
              <a:t>CSS</a:t>
            </a:r>
            <a:r>
              <a:rPr lang="zh-CN" altLang="en-US" sz="2400" dirty="0"/>
              <a:t>赋予网站风格！</a:t>
            </a:r>
          </a:p>
          <a:p>
            <a:pPr marL="0" lvl="0" indent="0">
              <a:buNone/>
            </a:pPr>
            <a:endParaRPr lang="zh-CN" altLang="en-US" sz="2400" dirty="0"/>
          </a:p>
          <a:p>
            <a:pPr marL="0" lvl="0" indent="0">
              <a:buNone/>
            </a:pPr>
            <a:r>
              <a:rPr lang="zh-CN" altLang="en-US" sz="2400" dirty="0"/>
              <a:t>什么是风格？</a:t>
            </a:r>
          </a:p>
          <a:p>
            <a:pPr marL="342900" lvl="0">
              <a:buFontTx/>
              <a:buChar char="-"/>
            </a:pPr>
            <a:r>
              <a:rPr lang="zh-CN" altLang="en-US" sz="2400" dirty="0"/>
              <a:t>颜色</a:t>
            </a:r>
            <a:endParaRPr lang="en-US" altLang="zh-CN" sz="2400" dirty="0"/>
          </a:p>
          <a:p>
            <a:pPr marL="342900" lvl="0">
              <a:buFontTx/>
              <a:buChar char="-"/>
            </a:pPr>
            <a:r>
              <a:rPr lang="zh-CN" altLang="en-US" sz="2400" dirty="0"/>
              <a:t>间距</a:t>
            </a:r>
            <a:endParaRPr lang="en-US" altLang="zh-CN" sz="2400" dirty="0"/>
          </a:p>
          <a:p>
            <a:pPr marL="342900" lvl="0">
              <a:buFontTx/>
              <a:buChar char="-"/>
            </a:pPr>
            <a:r>
              <a:rPr lang="zh-CN" altLang="en-US" sz="2400" dirty="0"/>
              <a:t>位置</a:t>
            </a:r>
            <a:endParaRPr lang="en-US" altLang="zh-CN" sz="2400" dirty="0"/>
          </a:p>
          <a:p>
            <a:pPr marL="342900" lvl="0">
              <a:buFontTx/>
              <a:buChar char="-"/>
            </a:pPr>
            <a:r>
              <a:rPr lang="zh-CN" altLang="en-US" sz="2400" dirty="0"/>
              <a:t>动画</a:t>
            </a:r>
            <a:endParaRPr lang="en-US" altLang="zh-CN" sz="2400" dirty="0"/>
          </a:p>
          <a:p>
            <a:pPr marL="342900" lvl="0">
              <a:buFontTx/>
              <a:buChar char="-"/>
            </a:pPr>
            <a:r>
              <a:rPr lang="zh-CN" altLang="en-US" sz="24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更多</a:t>
            </a:r>
            <a:endParaRPr sz="24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6" name="Google Shape;3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600" y="1521539"/>
            <a:ext cx="2016469" cy="1425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50"/>
          <p:cNvPicPr preferRelativeResize="0"/>
          <p:nvPr/>
        </p:nvPicPr>
        <p:blipFill rotWithShape="1">
          <a:blip r:embed="rId4">
            <a:alphaModFix/>
          </a:blip>
          <a:srcRect b="20127"/>
          <a:stretch/>
        </p:blipFill>
        <p:spPr>
          <a:xfrm>
            <a:off x="6582924" y="1280100"/>
            <a:ext cx="1971877" cy="1553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5699" y="3074696"/>
            <a:ext cx="1795976" cy="1534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0"/>
          <p:cNvPicPr preferRelativeResize="0"/>
          <p:nvPr/>
        </p:nvPicPr>
        <p:blipFill rotWithShape="1">
          <a:blip r:embed="rId6">
            <a:alphaModFix/>
          </a:blip>
          <a:srcRect b="21172"/>
          <a:stretch/>
        </p:blipFill>
        <p:spPr>
          <a:xfrm>
            <a:off x="6526676" y="3093083"/>
            <a:ext cx="2084374" cy="1497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53"/>
          <p:cNvGrpSpPr/>
          <p:nvPr/>
        </p:nvGrpSpPr>
        <p:grpSpPr>
          <a:xfrm>
            <a:off x="3054100" y="1987000"/>
            <a:ext cx="5643550" cy="2412075"/>
            <a:chOff x="1622250" y="1931400"/>
            <a:chExt cx="5643550" cy="2412075"/>
          </a:xfrm>
        </p:grpSpPr>
        <p:pic>
          <p:nvPicPr>
            <p:cNvPr id="375" name="Google Shape;375;p53"/>
            <p:cNvPicPr preferRelativeResize="0"/>
            <p:nvPr/>
          </p:nvPicPr>
          <p:blipFill rotWithShape="1">
            <a:blip r:embed="rId3">
              <a:alphaModFix/>
            </a:blip>
            <a:srcRect r="43502"/>
            <a:stretch/>
          </p:blipFill>
          <p:spPr>
            <a:xfrm>
              <a:off x="1622250" y="1931400"/>
              <a:ext cx="3966199" cy="2412075"/>
            </a:xfrm>
            <a:prstGeom prst="rect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76" name="Google Shape;376;p53"/>
            <p:cNvPicPr preferRelativeResize="0"/>
            <p:nvPr/>
          </p:nvPicPr>
          <p:blipFill rotWithShape="1">
            <a:blip r:embed="rId3">
              <a:alphaModFix/>
            </a:blip>
            <a:srcRect l="76107"/>
            <a:stretch/>
          </p:blipFill>
          <p:spPr>
            <a:xfrm>
              <a:off x="5588450" y="1931400"/>
              <a:ext cx="1677349" cy="2412075"/>
            </a:xfrm>
            <a:prstGeom prst="rect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377" name="Google Shape;377;p53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75024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CSS </a:t>
            </a:r>
            <a:r>
              <a:rPr lang="zh-CN" altLang="en" dirty="0"/>
              <a:t>需要</a:t>
            </a:r>
            <a:r>
              <a:rPr lang="en" dirty="0"/>
              <a:t> HTML! </a:t>
            </a:r>
            <a:endParaRPr dirty="0"/>
          </a:p>
        </p:txBody>
      </p:sp>
      <p:sp>
        <p:nvSpPr>
          <p:cNvPr id="378" name="Google Shape;378;p53"/>
          <p:cNvSpPr txBox="1"/>
          <p:nvPr/>
        </p:nvSpPr>
        <p:spPr>
          <a:xfrm>
            <a:off x="500575" y="1036925"/>
            <a:ext cx="70203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F3B3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9" name="Google Shape;379;p53"/>
          <p:cNvSpPr txBox="1"/>
          <p:nvPr/>
        </p:nvSpPr>
        <p:spPr>
          <a:xfrm>
            <a:off x="195250" y="2307075"/>
            <a:ext cx="2391000" cy="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F3B3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0" name="Google Shape;380;p53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80715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400" dirty="0"/>
              <a:t>CSS</a:t>
            </a:r>
            <a:r>
              <a:rPr lang="zh-CN" altLang="en-US" sz="2400" dirty="0"/>
              <a:t>和</a:t>
            </a:r>
            <a:r>
              <a:rPr lang="en-US" sz="2400" dirty="0"/>
              <a:t>HTML</a:t>
            </a:r>
            <a:r>
              <a:rPr lang="zh-CN" altLang="en-US" sz="2400" dirty="0"/>
              <a:t>是伙伴，它们在一起协同工作！</a:t>
            </a:r>
            <a:endParaRPr dirty="0"/>
          </a:p>
        </p:txBody>
      </p:sp>
      <p:sp>
        <p:nvSpPr>
          <p:cNvPr id="381" name="Google Shape;381;p53"/>
          <p:cNvSpPr/>
          <p:nvPr/>
        </p:nvSpPr>
        <p:spPr>
          <a:xfrm>
            <a:off x="398575" y="2168100"/>
            <a:ext cx="1792200" cy="1552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CN" alt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我们选择要在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CSS</a:t>
            </a:r>
            <a:r>
              <a:rPr lang="zh-CN" alt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中设置样式的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</a:t>
            </a:r>
            <a:r>
              <a:rPr lang="zh-CN" alt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元素</a:t>
            </a:r>
            <a:endParaRPr sz="1800" b="1" u="sng" dirty="0">
              <a:solidFill>
                <a:srgbClr val="FFAA7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2" name="Google Shape;382;p53"/>
          <p:cNvSpPr/>
          <p:nvPr/>
        </p:nvSpPr>
        <p:spPr>
          <a:xfrm>
            <a:off x="4291850" y="2809950"/>
            <a:ext cx="485400" cy="274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3" name="Google Shape;383;p53"/>
          <p:cNvSpPr/>
          <p:nvPr/>
        </p:nvSpPr>
        <p:spPr>
          <a:xfrm>
            <a:off x="3402100" y="3668325"/>
            <a:ext cx="485400" cy="360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84" name="Google Shape;384;p53"/>
          <p:cNvCxnSpPr>
            <a:stCxn id="381" idx="3"/>
            <a:endCxn id="382" idx="1"/>
          </p:cNvCxnSpPr>
          <p:nvPr/>
        </p:nvCxnSpPr>
        <p:spPr>
          <a:xfrm>
            <a:off x="2190775" y="2944500"/>
            <a:ext cx="2101200" cy="3000"/>
          </a:xfrm>
          <a:prstGeom prst="straightConnector1">
            <a:avLst/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53"/>
          <p:cNvCxnSpPr>
            <a:stCxn id="381" idx="2"/>
            <a:endCxn id="383" idx="1"/>
          </p:cNvCxnSpPr>
          <p:nvPr/>
        </p:nvCxnSpPr>
        <p:spPr>
          <a:xfrm rot="-5400000" flipH="1">
            <a:off x="2284675" y="2730900"/>
            <a:ext cx="127500" cy="2107500"/>
          </a:xfrm>
          <a:prstGeom prst="bentConnector2">
            <a:avLst/>
          </a:prstGeom>
          <a:noFill/>
          <a:ln w="19050" cap="flat" cmpd="sng">
            <a:solidFill>
              <a:srgbClr val="0080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86" name="Google Shape;38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5050" y="224550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4"/>
          <p:cNvSpPr txBox="1">
            <a:spLocks noGrp="1"/>
          </p:cNvSpPr>
          <p:nvPr>
            <p:ph type="body" idx="1"/>
          </p:nvPr>
        </p:nvSpPr>
        <p:spPr>
          <a:xfrm>
            <a:off x="2377200" y="3470600"/>
            <a:ext cx="438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/>
              <a:t>选择网页上所有的</a:t>
            </a:r>
            <a:r>
              <a:rPr lang="en-US" altLang="zh-CN" sz="2000" dirty="0"/>
              <a:t>h1</a:t>
            </a:r>
            <a:r>
              <a:rPr lang="zh-CN" altLang="en-US" sz="2000" dirty="0"/>
              <a:t>元素</a:t>
            </a:r>
            <a:endParaRPr sz="2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2" name="Google Shape;392;p54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62748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CSS</a:t>
            </a:r>
            <a:r>
              <a:rPr lang="en" sz="3600" b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	    	   				   </a:t>
            </a:r>
            <a:endParaRPr sz="3600" b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54"/>
          <p:cNvSpPr txBox="1">
            <a:spLocks noGrp="1"/>
          </p:cNvSpPr>
          <p:nvPr>
            <p:ph type="body" idx="1"/>
          </p:nvPr>
        </p:nvSpPr>
        <p:spPr>
          <a:xfrm>
            <a:off x="536250" y="1257300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000" b="1" dirty="0">
                <a:solidFill>
                  <a:srgbClr val="FFAA7B"/>
                </a:solidFill>
              </a:rPr>
              <a:t>selector</a:t>
            </a:r>
            <a:r>
              <a:rPr lang="en" sz="2000" dirty="0"/>
              <a:t> </a:t>
            </a:r>
            <a:r>
              <a:rPr lang="zh-CN" altLang="en-US" sz="2000" dirty="0"/>
              <a:t>选择器选择我们要更改页面的哪一部分：</a:t>
            </a:r>
            <a:endParaRPr sz="2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4" name="Google Shape;394;p54"/>
          <p:cNvSpPr txBox="1"/>
          <p:nvPr/>
        </p:nvSpPr>
        <p:spPr>
          <a:xfrm>
            <a:off x="3728775" y="2306750"/>
            <a:ext cx="1653300" cy="1029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h1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	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5"/>
          <p:cNvSpPr txBox="1">
            <a:spLocks noGrp="1"/>
          </p:cNvSpPr>
          <p:nvPr>
            <p:ph type="body" idx="1"/>
          </p:nvPr>
        </p:nvSpPr>
        <p:spPr>
          <a:xfrm>
            <a:off x="539500" y="1257300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zh-CN" altLang="en-US" sz="2000" dirty="0"/>
              <a:t>接下来，我们指出我们要更改的属性：</a:t>
            </a:r>
            <a:endParaRPr sz="2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0" name="Google Shape;400;p55"/>
          <p:cNvSpPr txBox="1">
            <a:spLocks noGrp="1"/>
          </p:cNvSpPr>
          <p:nvPr>
            <p:ph type="body" idx="1"/>
          </p:nvPr>
        </p:nvSpPr>
        <p:spPr>
          <a:xfrm>
            <a:off x="539500" y="3504400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zh-CN" altLang="en-US" sz="2000" dirty="0"/>
              <a:t>对于此网页上的每个</a:t>
            </a:r>
            <a:r>
              <a:rPr lang="en-US" sz="2000" dirty="0"/>
              <a:t>h1，</a:t>
            </a:r>
            <a:r>
              <a:rPr lang="zh-CN" altLang="en-US" sz="2000" dirty="0"/>
              <a:t>更改文本颜色。</a:t>
            </a:r>
            <a:endParaRPr sz="2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1" name="Google Shape;401;p55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63303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CSS</a:t>
            </a:r>
            <a:r>
              <a:rPr lang="en" sz="3600" b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	    	   				   </a:t>
            </a:r>
            <a:endParaRPr sz="3600" b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2" name="Google Shape;402;p55"/>
          <p:cNvSpPr txBox="1"/>
          <p:nvPr/>
        </p:nvSpPr>
        <p:spPr>
          <a:xfrm>
            <a:off x="3382950" y="2152550"/>
            <a:ext cx="2378100" cy="1029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{	       </a:t>
            </a:r>
            <a:r>
              <a:rPr lang="en" sz="1800">
                <a:solidFill>
                  <a:srgbClr val="0080FF"/>
                </a:solidFill>
                <a:latin typeface="Consolas"/>
                <a:ea typeface="Consolas"/>
                <a:cs typeface="Consolas"/>
                <a:sym typeface="Consolas"/>
              </a:rPr>
              <a:t>color:</a:t>
            </a:r>
            <a:endParaRPr sz="1800">
              <a:solidFill>
                <a:srgbClr val="008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6"/>
          <p:cNvSpPr txBox="1">
            <a:spLocks noGrp="1"/>
          </p:cNvSpPr>
          <p:nvPr>
            <p:ph type="body" idx="1"/>
          </p:nvPr>
        </p:nvSpPr>
        <p:spPr>
          <a:xfrm>
            <a:off x="536250" y="3376525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zh-CN" altLang="en-US" dirty="0"/>
              <a:t>对于此网页上的每个</a:t>
            </a:r>
            <a:r>
              <a:rPr lang="en-US" dirty="0"/>
              <a:t>h1，</a:t>
            </a:r>
            <a:r>
              <a:rPr lang="zh-CN" altLang="en-US" dirty="0"/>
              <a:t>将文本颜色更改为绿色。</a:t>
            </a:r>
          </a:p>
        </p:txBody>
      </p:sp>
      <p:sp>
        <p:nvSpPr>
          <p:cNvPr id="408" name="Google Shape;408;p56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64446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CSS</a:t>
            </a:r>
            <a:r>
              <a:rPr lang="en" sz="3600" b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		    	   				   </a:t>
            </a:r>
            <a:endParaRPr sz="3600" b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56"/>
          <p:cNvSpPr txBox="1">
            <a:spLocks noGrp="1"/>
          </p:cNvSpPr>
          <p:nvPr>
            <p:ph type="body" idx="1"/>
          </p:nvPr>
        </p:nvSpPr>
        <p:spPr>
          <a:xfrm>
            <a:off x="536250" y="1257300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zh-CN" altLang="en-US" sz="2000" dirty="0"/>
              <a:t>最后，给属性一个值：</a:t>
            </a:r>
          </a:p>
        </p:txBody>
      </p:sp>
      <p:sp>
        <p:nvSpPr>
          <p:cNvPr id="410" name="Google Shape;410;p56"/>
          <p:cNvSpPr txBox="1"/>
          <p:nvPr/>
        </p:nvSpPr>
        <p:spPr>
          <a:xfrm>
            <a:off x="3295200" y="2011700"/>
            <a:ext cx="2553600" cy="1029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{	       color:</a:t>
            </a:r>
            <a:r>
              <a:rPr lang="en" sz="1800">
                <a:solidFill>
                  <a:srgbClr val="274E13"/>
                </a:solidFill>
                <a:latin typeface="Consolas"/>
                <a:ea typeface="Consolas"/>
                <a:cs typeface="Consolas"/>
                <a:sym typeface="Consolas"/>
              </a:rPr>
              <a:t>green;</a:t>
            </a:r>
            <a:endParaRPr sz="1800">
              <a:solidFill>
                <a:srgbClr val="274E1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7"/>
          <p:cNvSpPr txBox="1">
            <a:spLocks noGrp="1"/>
          </p:cNvSpPr>
          <p:nvPr>
            <p:ph type="body" idx="1"/>
          </p:nvPr>
        </p:nvSpPr>
        <p:spPr>
          <a:xfrm>
            <a:off x="536250" y="3376525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zh-CN" altLang="en-US" dirty="0"/>
              <a:t>对于此网页上的每个</a:t>
            </a:r>
            <a:r>
              <a:rPr lang="en-US" dirty="0"/>
              <a:t>h1，</a:t>
            </a:r>
            <a:r>
              <a:rPr lang="zh-CN" altLang="en-US" dirty="0"/>
              <a:t>将文本颜色更改为绿色。</a:t>
            </a:r>
          </a:p>
        </p:txBody>
      </p:sp>
      <p:sp>
        <p:nvSpPr>
          <p:cNvPr id="416" name="Google Shape;416;p57"/>
          <p:cNvSpPr txBox="1">
            <a:spLocks noGrp="1"/>
          </p:cNvSpPr>
          <p:nvPr>
            <p:ph type="title"/>
          </p:nvPr>
        </p:nvSpPr>
        <p:spPr>
          <a:xfrm>
            <a:off x="1411200" y="58350"/>
            <a:ext cx="64446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CSS</a:t>
            </a:r>
            <a:r>
              <a:rPr lang="en" sz="3600" b="0">
                <a:solidFill>
                  <a:srgbClr val="15C2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			    	   				   </a:t>
            </a:r>
            <a:endParaRPr sz="3600" b="0">
              <a:solidFill>
                <a:srgbClr val="15C2D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7" name="Google Shape;417;p57"/>
          <p:cNvSpPr txBox="1">
            <a:spLocks noGrp="1"/>
          </p:cNvSpPr>
          <p:nvPr>
            <p:ph type="body" idx="1"/>
          </p:nvPr>
        </p:nvSpPr>
        <p:spPr>
          <a:xfrm>
            <a:off x="536250" y="1257300"/>
            <a:ext cx="80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zh-CN" altLang="en-US" sz="2000" dirty="0"/>
              <a:t>属性和值一起称为规则。</a:t>
            </a:r>
          </a:p>
        </p:txBody>
      </p:sp>
      <p:sp>
        <p:nvSpPr>
          <p:cNvPr id="418" name="Google Shape;418;p57"/>
          <p:cNvSpPr txBox="1"/>
          <p:nvPr/>
        </p:nvSpPr>
        <p:spPr>
          <a:xfrm>
            <a:off x="3295200" y="2011700"/>
            <a:ext cx="2553600" cy="1029300"/>
          </a:xfrm>
          <a:prstGeom prst="rect">
            <a:avLst/>
          </a:prstGeom>
          <a:solidFill>
            <a:srgbClr val="EFEFEF"/>
          </a:solidFill>
          <a:ln w="2857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h1</a:t>
            </a:r>
            <a:r>
              <a:rPr lang="en" sz="18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{	       color:</a:t>
            </a:r>
            <a:r>
              <a:rPr lang="en" sz="1800">
                <a:solidFill>
                  <a:srgbClr val="274E13"/>
                </a:solidFill>
                <a:latin typeface="Consolas"/>
                <a:ea typeface="Consolas"/>
                <a:cs typeface="Consolas"/>
                <a:sym typeface="Consolas"/>
              </a:rPr>
              <a:t>green;</a:t>
            </a:r>
            <a:endParaRPr sz="1800">
              <a:solidFill>
                <a:srgbClr val="274E1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de Nation v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8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1109</Words>
  <Application>Microsoft Macintosh PowerPoint</Application>
  <PresentationFormat>全屏显示(16:9)</PresentationFormat>
  <Paragraphs>162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Helvetica Neue</vt:lpstr>
      <vt:lpstr>Arial</vt:lpstr>
      <vt:lpstr>Consolas</vt:lpstr>
      <vt:lpstr>Roboto Slab</vt:lpstr>
      <vt:lpstr>Simple Light</vt:lpstr>
      <vt:lpstr>Code Nation v2</vt:lpstr>
      <vt:lpstr>打开此代码。在CSS中，将第2行的200px更改为20px。  发生了什么变化？有什么不变？</vt:lpstr>
      <vt:lpstr>选择一个HTML元素，修改其CSS属性的值，更改其样式</vt:lpstr>
      <vt:lpstr>样式                  </vt:lpstr>
      <vt:lpstr>CSS                     </vt:lpstr>
      <vt:lpstr>CSS 需要 HTML! </vt:lpstr>
      <vt:lpstr>CSS                  </vt:lpstr>
      <vt:lpstr>CSS                  </vt:lpstr>
      <vt:lpstr>CSS                   </vt:lpstr>
      <vt:lpstr>CSS                   </vt:lpstr>
      <vt:lpstr>CSS            </vt:lpstr>
      <vt:lpstr>HTML vs. CSS 语法</vt:lpstr>
      <vt:lpstr>用哪个选择器来更改“怎么了？”变黄？</vt:lpstr>
      <vt:lpstr>用哪个选择器将“你好”更改为绿色？</vt:lpstr>
      <vt:lpstr>将页面上的所有&lt;h3&gt;标记更改为红色，用什么CSS代码？</vt:lpstr>
      <vt:lpstr>PowerPoint 演示文稿</vt:lpstr>
      <vt:lpstr>使用text-align属性可以将文本放在左侧，中间或右侧。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Yishuai Chen</cp:lastModifiedBy>
  <cp:revision>33</cp:revision>
  <dcterms:modified xsi:type="dcterms:W3CDTF">2020-09-18T13:13:44Z</dcterms:modified>
</cp:coreProperties>
</file>